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handoutMasterIdLst>
    <p:handoutMasterId r:id="rId149"/>
  </p:handoutMasterIdLst>
  <p:sldIdLst>
    <p:sldId id="256" r:id="rId3"/>
    <p:sldId id="325" r:id="rId4"/>
    <p:sldId id="503" r:id="rId5"/>
    <p:sldId id="504" r:id="rId6"/>
    <p:sldId id="505" r:id="rId7"/>
    <p:sldId id="506" r:id="rId8"/>
    <p:sldId id="507" r:id="rId9"/>
    <p:sldId id="257" r:id="rId10"/>
    <p:sldId id="258" r:id="rId11"/>
    <p:sldId id="276" r:id="rId12"/>
    <p:sldId id="331" r:id="rId13"/>
    <p:sldId id="332" r:id="rId14"/>
    <p:sldId id="334" r:id="rId15"/>
    <p:sldId id="274" r:id="rId16"/>
    <p:sldId id="278" r:id="rId17"/>
    <p:sldId id="279" r:id="rId18"/>
    <p:sldId id="335" r:id="rId19"/>
    <p:sldId id="336" r:id="rId20"/>
    <p:sldId id="508" r:id="rId21"/>
    <p:sldId id="281" r:id="rId22"/>
    <p:sldId id="282" r:id="rId23"/>
    <p:sldId id="283" r:id="rId24"/>
    <p:sldId id="284" r:id="rId25"/>
    <p:sldId id="285" r:id="rId26"/>
    <p:sldId id="286" r:id="rId27"/>
    <p:sldId id="337" r:id="rId28"/>
    <p:sldId id="338" r:id="rId29"/>
    <p:sldId id="340" r:id="rId30"/>
    <p:sldId id="341" r:id="rId31"/>
    <p:sldId id="342" r:id="rId32"/>
    <p:sldId id="343" r:id="rId33"/>
    <p:sldId id="344" r:id="rId34"/>
    <p:sldId id="290" r:id="rId35"/>
    <p:sldId id="291" r:id="rId36"/>
    <p:sldId id="339" r:id="rId37"/>
    <p:sldId id="509" r:id="rId38"/>
    <p:sldId id="510" r:id="rId39"/>
    <p:sldId id="511" r:id="rId40"/>
    <p:sldId id="512" r:id="rId41"/>
    <p:sldId id="513" r:id="rId42"/>
    <p:sldId id="345" r:id="rId43"/>
    <p:sldId id="292" r:id="rId44"/>
    <p:sldId id="346" r:id="rId45"/>
    <p:sldId id="299" r:id="rId46"/>
    <p:sldId id="298" r:id="rId47"/>
    <p:sldId id="354" r:id="rId48"/>
    <p:sldId id="355" r:id="rId49"/>
    <p:sldId id="356" r:id="rId50"/>
    <p:sldId id="542" r:id="rId51"/>
    <p:sldId id="543" r:id="rId52"/>
    <p:sldId id="545" r:id="rId53"/>
    <p:sldId id="514" r:id="rId54"/>
    <p:sldId id="357" r:id="rId55"/>
    <p:sldId id="288" r:id="rId56"/>
    <p:sldId id="303" r:id="rId57"/>
    <p:sldId id="552" r:id="rId59"/>
    <p:sldId id="304" r:id="rId60"/>
    <p:sldId id="408" r:id="rId61"/>
    <p:sldId id="306" r:id="rId62"/>
    <p:sldId id="305" r:id="rId63"/>
    <p:sldId id="308" r:id="rId64"/>
    <p:sldId id="307" r:id="rId65"/>
    <p:sldId id="310" r:id="rId66"/>
    <p:sldId id="309" r:id="rId67"/>
    <p:sldId id="312" r:id="rId68"/>
    <p:sldId id="311" r:id="rId69"/>
    <p:sldId id="314" r:id="rId70"/>
    <p:sldId id="313" r:id="rId71"/>
    <p:sldId id="539" r:id="rId72"/>
    <p:sldId id="540" r:id="rId73"/>
    <p:sldId id="541" r:id="rId74"/>
    <p:sldId id="546" r:id="rId75"/>
    <p:sldId id="547" r:id="rId76"/>
    <p:sldId id="550" r:id="rId77"/>
    <p:sldId id="318" r:id="rId78"/>
    <p:sldId id="320" r:id="rId79"/>
    <p:sldId id="377" r:id="rId80"/>
    <p:sldId id="378" r:id="rId81"/>
    <p:sldId id="379" r:id="rId82"/>
    <p:sldId id="384" r:id="rId83"/>
    <p:sldId id="380" r:id="rId84"/>
    <p:sldId id="321" r:id="rId85"/>
    <p:sldId id="381" r:id="rId86"/>
    <p:sldId id="382" r:id="rId87"/>
    <p:sldId id="383" r:id="rId88"/>
    <p:sldId id="387" r:id="rId89"/>
    <p:sldId id="389" r:id="rId90"/>
    <p:sldId id="390" r:id="rId91"/>
    <p:sldId id="391" r:id="rId92"/>
    <p:sldId id="392" r:id="rId93"/>
    <p:sldId id="393" r:id="rId94"/>
    <p:sldId id="394" r:id="rId95"/>
    <p:sldId id="395" r:id="rId96"/>
    <p:sldId id="396" r:id="rId97"/>
    <p:sldId id="397" r:id="rId98"/>
    <p:sldId id="398" r:id="rId99"/>
    <p:sldId id="399" r:id="rId100"/>
    <p:sldId id="400" r:id="rId101"/>
    <p:sldId id="401" r:id="rId102"/>
    <p:sldId id="403" r:id="rId103"/>
    <p:sldId id="404" r:id="rId104"/>
    <p:sldId id="409" r:id="rId105"/>
    <p:sldId id="548" r:id="rId106"/>
    <p:sldId id="536" r:id="rId107"/>
    <p:sldId id="515" r:id="rId108"/>
    <p:sldId id="516" r:id="rId109"/>
    <p:sldId id="517" r:id="rId110"/>
    <p:sldId id="518" r:id="rId111"/>
    <p:sldId id="519" r:id="rId112"/>
    <p:sldId id="520" r:id="rId113"/>
    <p:sldId id="407" r:id="rId114"/>
    <p:sldId id="411" r:id="rId115"/>
    <p:sldId id="412" r:id="rId116"/>
    <p:sldId id="410" r:id="rId117"/>
    <p:sldId id="413" r:id="rId118"/>
    <p:sldId id="414" r:id="rId119"/>
    <p:sldId id="415" r:id="rId120"/>
    <p:sldId id="419" r:id="rId121"/>
    <p:sldId id="416" r:id="rId122"/>
    <p:sldId id="417" r:id="rId123"/>
    <p:sldId id="418" r:id="rId124"/>
    <p:sldId id="420" r:id="rId125"/>
    <p:sldId id="421" r:id="rId126"/>
    <p:sldId id="422" r:id="rId127"/>
    <p:sldId id="423" r:id="rId128"/>
    <p:sldId id="426" r:id="rId129"/>
    <p:sldId id="424" r:id="rId130"/>
    <p:sldId id="425" r:id="rId131"/>
    <p:sldId id="427" r:id="rId132"/>
    <p:sldId id="549" r:id="rId133"/>
    <p:sldId id="553" r:id="rId134"/>
    <p:sldId id="554" r:id="rId135"/>
    <p:sldId id="555" r:id="rId136"/>
    <p:sldId id="537" r:id="rId137"/>
    <p:sldId id="428" r:id="rId138"/>
    <p:sldId id="538" r:id="rId139"/>
    <p:sldId id="435" r:id="rId140"/>
    <p:sldId id="436" r:id="rId141"/>
    <p:sldId id="429" r:id="rId142"/>
    <p:sldId id="430" r:id="rId143"/>
    <p:sldId id="437" r:id="rId144"/>
    <p:sldId id="431" r:id="rId145"/>
    <p:sldId id="432" r:id="rId146"/>
    <p:sldId id="556" r:id="rId147"/>
    <p:sldId id="557" r:id="rId148"/>
  </p:sldIdLst>
  <p:sldSz cx="9144000" cy="6858000" type="screen4x3"/>
  <p:notesSz cx="6858000" cy="9144000"/>
  <p:custDataLst>
    <p:tags r:id="rId1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2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E5"/>
    <a:srgbClr val="FFFFEF"/>
    <a:srgbClr val="FCFFD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varScale="1">
        <p:scale>
          <a:sx n="107" d="100"/>
          <a:sy n="107" d="100"/>
        </p:scale>
        <p:origin x="1180" y="76"/>
      </p:cViewPr>
      <p:guideLst>
        <p:guide orient="horz" pos="2160"/>
        <p:guide pos="282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notesMaster" Target="notesMasters/notesMaster1.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3" Type="http://schemas.openxmlformats.org/officeDocument/2006/relationships/tags" Target="tags/tag11.xml"/><Relationship Id="rId152" Type="http://schemas.openxmlformats.org/officeDocument/2006/relationships/tableStyles" Target="tableStyles.xml"/><Relationship Id="rId151" Type="http://schemas.openxmlformats.org/officeDocument/2006/relationships/viewProps" Target="viewProps.xml"/><Relationship Id="rId150" Type="http://schemas.openxmlformats.org/officeDocument/2006/relationships/presProps" Target="presProps.xml"/><Relationship Id="rId15" Type="http://schemas.openxmlformats.org/officeDocument/2006/relationships/slide" Target="slides/slide13.xml"/><Relationship Id="rId149" Type="http://schemas.openxmlformats.org/officeDocument/2006/relationships/handoutMaster" Target="handoutMasters/handoutMaster1.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BCC2D0-8CD0-6243-96AB-3CFA25760DB3}" type="datetimeFigureOut">
              <a:rPr lang="en-US" smtClean="0"/>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4E8432-FF65-1A41-8407-E695667C0CD9}" type="slidenum">
              <a:rPr lang="en-US" smtClean="0"/>
            </a:fld>
            <a:endParaRPr lang="en-US" dirty="0"/>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5D11E7-C50E-404F-BF5F-78A042AE404D}" type="datetimeFigureOut">
              <a:rPr lang="en-US" smtClean="0"/>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744B86-F3A5-884F-8FCF-881C2AF123B6}" type="slidenum">
              <a:rPr lang="en-US" smtClean="0"/>
            </a:fld>
            <a:endParaRPr lang="en-US" dirty="0"/>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0744B86-F3A5-884F-8FCF-881C2AF123B6}" type="slidenum">
              <a:rPr lang="en-US" smtClean="0"/>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154C4D77-05E5-4A21-BA69-0073630C87DB}" type="slidenum">
              <a:rPr lang="en-US" sz="1200"/>
            </a:fld>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2A1EB3F5-EDD0-4629-99F0-1738FEC1148B}" type="slidenum">
              <a:rPr lang="en-US" sz="1200"/>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AD3E9398-7F84-4A1B-87C8-98F7DAEF7F73}" type="slidenum">
              <a:rPr lang="en-US" sz="1200"/>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58767CCD-CB6B-4B46-85DE-3BF725946374}" type="slidenum">
              <a:rPr lang="en-US" sz="1200"/>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352A61B3-853B-4081-82B1-5D36E6330F45}" type="slidenum">
              <a:rPr lang="en-US" sz="1200"/>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F206D269-3B2C-4561-8E08-246FC2118D9D}" type="slidenum">
              <a:rPr lang="en-US" sz="1200"/>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p>
        </p:txBody>
      </p:sp>
      <p:sp>
        <p:nvSpPr>
          <p:cNvPr id="37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04524544-7FA1-4867-827C-F48288CA5C23}" type="slidenum">
              <a:rPr lang="en-US" sz="1200"/>
            </a:fld>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01497A69-A4AC-4159-A3FB-D32513909AB5}" type="slidenum">
              <a:rPr lang="en-US" sz="1200"/>
            </a:fld>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BB034B5C-B76C-44A5-9680-7C07E6B4121B}" type="slidenum">
              <a:rPr lang="en-US" sz="1200"/>
            </a:fld>
            <a:endParaRPr 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EDB049DA-A391-4EE9-89FC-A14E37ADAAF0}" type="slidenum">
              <a:rPr lang="en-US" sz="1200"/>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p:sp>
      <p:sp>
        <p:nvSpPr>
          <p:cNvPr id="296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endParaRPr>
          </a:p>
        </p:txBody>
      </p:sp>
      <p:sp>
        <p:nvSpPr>
          <p:cNvPr id="297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3CDC59D-D411-4840-AC5E-B3B909350A3A}" type="slidenum">
              <a:rPr lang="en-GB" altLang="zh-CN"/>
            </a:fld>
            <a:endParaRPr lang="en-GB"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5206FFCC-B446-4A8F-BC0F-C6F56467A449}" type="slidenum">
              <a:rPr lang="en-US" sz="1200"/>
            </a:fld>
            <a:endParaRPr 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72BDC21F-FA6B-488F-92CE-9D05A7DE90D0}" type="slidenum">
              <a:rPr lang="en-US" sz="1200"/>
            </a:fld>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37D043F9-8410-4B00-A272-EBE0E2BD92EE}" type="slidenum">
              <a:rPr lang="en-US" sz="1200"/>
            </a:fld>
            <a:endParaRPr 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57847959-ED03-4E4B-8DCD-FBFF5FD8A728}" type="slidenum">
              <a:rPr lang="en-US" sz="1200"/>
            </a:fld>
            <a:endParaRPr 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57A9DF35-05E2-4C7A-AA54-D1CDF8A3404D}" type="slidenum">
              <a:rPr lang="en-US" sz="1200"/>
            </a:fld>
            <a:endParaRPr 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2EA0D84A-CE9B-4986-BBE8-00DBE12EE4EA}" type="slidenum">
              <a:rPr lang="en-US" sz="1200"/>
            </a:fld>
            <a:endParaRPr 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2EA0D84A-CE9B-4986-BBE8-00DBE12EE4EA}" type="slidenum">
              <a:rPr lang="en-US" sz="1200"/>
            </a:fld>
            <a:endParaRPr 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44B86-F3A5-884F-8FCF-881C2AF123B6}"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p:sp>
      <p:sp>
        <p:nvSpPr>
          <p:cNvPr id="307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endParaRPr>
          </a:p>
        </p:txBody>
      </p:sp>
      <p:sp>
        <p:nvSpPr>
          <p:cNvPr id="3072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0AFECA6-B312-4766-B4DA-5087C94E6B04}" type="slidenum">
              <a:rPr lang="en-GB" altLang="zh-CN"/>
            </a:fld>
            <a:endParaRPr lang="en-GB"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p:sp>
      <p:sp>
        <p:nvSpPr>
          <p:cNvPr id="317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endParaRPr>
          </a:p>
        </p:txBody>
      </p:sp>
      <p:sp>
        <p:nvSpPr>
          <p:cNvPr id="317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F6E1B75-5DC1-48ED-8081-470319071745}" type="slidenum">
              <a:rPr lang="en-GB" altLang="zh-CN"/>
            </a:fld>
            <a:endParaRPr lang="en-GB"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p:sp>
      <p:sp>
        <p:nvSpPr>
          <p:cNvPr id="3686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endParaRPr>
          </a:p>
        </p:txBody>
      </p:sp>
      <p:sp>
        <p:nvSpPr>
          <p:cNvPr id="3686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D73B819-69F6-4E53-B019-B823C3C87B79}" type="slidenum">
              <a:rPr lang="en-GB" altLang="zh-CN"/>
            </a:fld>
            <a:endParaRPr lang="en-GB"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p:sp>
      <p:sp>
        <p:nvSpPr>
          <p:cNvPr id="327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endParaRPr>
          </a:p>
        </p:txBody>
      </p:sp>
      <p:sp>
        <p:nvSpPr>
          <p:cNvPr id="327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6455906-D664-4B3D-BFE1-ABA40CF5828E}" type="slidenum">
              <a:rPr lang="en-GB" altLang="zh-CN"/>
            </a:fld>
            <a:endParaRPr lang="en-GB"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p:sp>
      <p:sp>
        <p:nvSpPr>
          <p:cNvPr id="337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endParaRPr>
          </a:p>
        </p:txBody>
      </p:sp>
      <p:sp>
        <p:nvSpPr>
          <p:cNvPr id="337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081FE32-AC45-4C29-9B79-91D63711A52D}" type="slidenum">
              <a:rPr lang="en-GB" altLang="zh-CN"/>
            </a:fld>
            <a:endParaRPr lang="en-GB"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p:sp>
      <p:sp>
        <p:nvSpPr>
          <p:cNvPr id="348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endParaRPr>
          </a:p>
        </p:txBody>
      </p:sp>
      <p:sp>
        <p:nvSpPr>
          <p:cNvPr id="3482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2EE6978-7E09-4937-90C5-602CC5C1809B}" type="slidenum">
              <a:rPr lang="en-GB" altLang="zh-CN"/>
            </a:fld>
            <a:endParaRPr lang="en-GB"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p:sp>
      <p:sp>
        <p:nvSpPr>
          <p:cNvPr id="3584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endParaRPr>
          </a:p>
        </p:txBody>
      </p:sp>
      <p:sp>
        <p:nvSpPr>
          <p:cNvPr id="3584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10F5D70-2F21-4A31-B4F2-2598B3F84DFC}" type="slidenum">
              <a:rPr lang="en-GB" altLang="zh-CN"/>
            </a:fld>
            <a:endParaRPr lang="en-GB"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D5DD1386-6BB9-0049-84B5-8B2070924EFD}" type="datetime1">
              <a:rPr lang="en-US" smtClean="0"/>
            </a:fld>
            <a:endParaRPr lang="en-US" dirty="0"/>
          </a:p>
        </p:txBody>
      </p:sp>
      <p:sp>
        <p:nvSpPr>
          <p:cNvPr id="11" name="Slide Number Placeholder 10"/>
          <p:cNvSpPr>
            <a:spLocks noGrp="1"/>
          </p:cNvSpPr>
          <p:nvPr>
            <p:ph type="sldNum" sz="quarter" idx="11"/>
          </p:nvPr>
        </p:nvSpPr>
        <p:spPr/>
        <p:txBody>
          <a:bodyPr/>
          <a:lstStyle>
            <a:lvl1pPr>
              <a:defRPr>
                <a:solidFill>
                  <a:srgbClr val="FFFFFF"/>
                </a:solidFill>
              </a:defRPr>
            </a:lvl1pPr>
          </a:lstStyle>
          <a:p>
            <a:pPr algn="r"/>
            <a:fld id="{F7886C9C-DC18-4195-8FD5-A50AA931D419}" type="slidenum">
              <a:rPr lang="en-US" smtClean="0"/>
            </a:fld>
            <a:endParaRPr lang="en-US" dirty="0"/>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dirty="0"/>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E27690D-4580-5145-9F9A-0F677B6C4A2B}"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4EA7543-9AAE-4E9F-B28C-4FCCFD07D42B}"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p:cNvSpPr>
            <a:spLocks noGrp="1"/>
          </p:cNvSpPr>
          <p:nvPr>
            <p:ph type="title" orient="vert"/>
          </p:nvPr>
        </p:nvSpPr>
        <p:spPr>
          <a:xfrm>
            <a:off x="7162800" y="274638"/>
            <a:ext cx="1676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4791AEE-5563-A649-ADD3-57F6C22EA1E0}"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F7886C9C-DC18-4195-8FD5-A50AA931D419}"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8229600" cy="21891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3941763"/>
            <a:ext cx="8229600" cy="218916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13"/>
          <p:cNvSpPr>
            <a:spLocks noGrp="1" noChangeArrowheads="1"/>
          </p:cNvSpPr>
          <p:nvPr>
            <p:ph type="dt" sz="half" idx="10"/>
          </p:nvPr>
        </p:nvSpPr>
        <p:spPr/>
        <p:txBody>
          <a:bodyPr/>
          <a:lstStyle>
            <a:lvl1pPr>
              <a:defRPr/>
            </a:lvl1pPr>
          </a:lstStyle>
          <a:p>
            <a:endParaRPr lang="en-GB" altLang="en-US"/>
          </a:p>
        </p:txBody>
      </p:sp>
      <p:sp>
        <p:nvSpPr>
          <p:cNvPr id="6" name="Rectangle 14"/>
          <p:cNvSpPr>
            <a:spLocks noGrp="1" noChangeArrowheads="1"/>
          </p:cNvSpPr>
          <p:nvPr>
            <p:ph type="ftr" sz="quarter" idx="11"/>
          </p:nvPr>
        </p:nvSpPr>
        <p:spPr/>
        <p:txBody>
          <a:bodyPr/>
          <a:lstStyle>
            <a:lvl1pPr>
              <a:defRPr/>
            </a:lvl1pPr>
          </a:lstStyle>
          <a:p>
            <a:endParaRPr lang="en-GB" altLang="en-US"/>
          </a:p>
        </p:txBody>
      </p:sp>
      <p:sp>
        <p:nvSpPr>
          <p:cNvPr id="7" name="Rectangle 15"/>
          <p:cNvSpPr>
            <a:spLocks noGrp="1" noChangeArrowheads="1"/>
          </p:cNvSpPr>
          <p:nvPr>
            <p:ph type="sldNum" sz="quarter" idx="12"/>
          </p:nvPr>
        </p:nvSpPr>
        <p:spPr/>
        <p:txBody>
          <a:bodyPr/>
          <a:lstStyle>
            <a:lvl1pPr>
              <a:defRPr/>
            </a:lvl1pPr>
          </a:lstStyle>
          <a:p>
            <a:fld id="{2739FC49-23A4-4236-9CF8-2627BFB97493}" type="slidenum">
              <a:rPr lang="en-GB" altLang="en-US"/>
            </a:fld>
            <a:endParaRPr lang="en-GB"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648200" y="1600200"/>
            <a:ext cx="4038600" cy="453072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13"/>
          <p:cNvSpPr>
            <a:spLocks noGrp="1" noChangeArrowheads="1"/>
          </p:cNvSpPr>
          <p:nvPr>
            <p:ph type="dt" sz="half" idx="10"/>
          </p:nvPr>
        </p:nvSpPr>
        <p:spPr/>
        <p:txBody>
          <a:bodyPr/>
          <a:lstStyle>
            <a:lvl1pPr>
              <a:defRPr/>
            </a:lvl1pPr>
          </a:lstStyle>
          <a:p>
            <a:endParaRPr lang="en-GB" altLang="en-US"/>
          </a:p>
        </p:txBody>
      </p:sp>
      <p:sp>
        <p:nvSpPr>
          <p:cNvPr id="6" name="Rectangle 14"/>
          <p:cNvSpPr>
            <a:spLocks noGrp="1" noChangeArrowheads="1"/>
          </p:cNvSpPr>
          <p:nvPr>
            <p:ph type="ftr" sz="quarter" idx="11"/>
          </p:nvPr>
        </p:nvSpPr>
        <p:spPr/>
        <p:txBody>
          <a:bodyPr/>
          <a:lstStyle>
            <a:lvl1pPr>
              <a:defRPr/>
            </a:lvl1pPr>
          </a:lstStyle>
          <a:p>
            <a:endParaRPr lang="en-GB" altLang="en-US"/>
          </a:p>
        </p:txBody>
      </p:sp>
      <p:sp>
        <p:nvSpPr>
          <p:cNvPr id="7" name="Rectangle 15"/>
          <p:cNvSpPr>
            <a:spLocks noGrp="1" noChangeArrowheads="1"/>
          </p:cNvSpPr>
          <p:nvPr>
            <p:ph type="sldNum" sz="quarter" idx="12"/>
          </p:nvPr>
        </p:nvSpPr>
        <p:spPr/>
        <p:txBody>
          <a:bodyPr/>
          <a:lstStyle>
            <a:lvl1pPr>
              <a:defRPr/>
            </a:lvl1pPr>
          </a:lstStyle>
          <a:p>
            <a:fld id="{20FC7610-0D68-4BA8-BADD-B53AACE2D6E1}" type="slidenum">
              <a:rPr lang="en-GB" altLang="en-US"/>
            </a:fld>
            <a:endParaRPr lang="en-GB"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F67866DD-6958-0047-A0FE-BB5B794B2797}"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7886C9C-DC18-4195-8FD5-A50AA931D419}" type="slidenum">
              <a:rPr lang="en-US" smtClean="0"/>
            </a:fld>
            <a:endParaRPr lang="en-US" dirty="0"/>
          </a:p>
        </p:txBody>
      </p:sp>
      <p:sp>
        <p:nvSpPr>
          <p:cNvPr id="7" name="Title 6"/>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9" name="Date Placeholder 8"/>
          <p:cNvSpPr>
            <a:spLocks noGrp="1"/>
          </p:cNvSpPr>
          <p:nvPr>
            <p:ph type="dt" sz="half" idx="10"/>
          </p:nvPr>
        </p:nvSpPr>
        <p:spPr/>
        <p:txBody>
          <a:bodyPr/>
          <a:lstStyle>
            <a:lvl1pPr>
              <a:defRPr>
                <a:solidFill>
                  <a:srgbClr val="FFFFFF"/>
                </a:solidFill>
              </a:defRPr>
            </a:lvl1pPr>
          </a:lstStyle>
          <a:p>
            <a:fld id="{64E9D118-6273-D245-B7C3-C8BD59630981}" type="datetime1">
              <a:rPr lang="en-US" smtClean="0"/>
            </a:fld>
            <a:endParaRPr lang="en-US" dirty="0"/>
          </a:p>
        </p:txBody>
      </p:sp>
      <p:sp>
        <p:nvSpPr>
          <p:cNvPr id="10" name="Slide Number Placeholder 9"/>
          <p:cNvSpPr>
            <a:spLocks noGrp="1"/>
          </p:cNvSpPr>
          <p:nvPr>
            <p:ph type="sldNum" sz="quarter" idx="11"/>
          </p:nvPr>
        </p:nvSpPr>
        <p:spPr/>
        <p:txBody>
          <a:bodyPr/>
          <a:lstStyle>
            <a:lvl1pPr>
              <a:defRPr>
                <a:solidFill>
                  <a:schemeClr val="bg2"/>
                </a:solidFill>
              </a:defRPr>
            </a:lvl1pPr>
          </a:lstStyle>
          <a:p>
            <a:pPr algn="r"/>
            <a:fld id="{F7886C9C-DC18-4195-8FD5-A50AA931D419}" type="slidenum">
              <a:rPr lang="en-US" smtClean="0"/>
            </a:fld>
            <a:endParaRPr lang="en-US" dirty="0"/>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dirty="0"/>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848538B0-F0CF-7648-A475-16ECE5C1280C}"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7886C9C-DC18-4195-8FD5-A50AA931D419}" type="slidenum">
              <a:rPr lang="en-US" smtClean="0"/>
            </a:fld>
            <a:endParaRPr lang="en-US" dirty="0"/>
          </a:p>
        </p:txBody>
      </p:sp>
      <p:sp>
        <p:nvSpPr>
          <p:cNvPr id="8" name="Title 7"/>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53FE97F-E24B-2B47-8C7D-EC3E2DFBB6E7}"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7886C9C-DC18-4195-8FD5-A50AA931D419}" type="slidenum">
              <a:rPr lang="en-US" smtClean="0"/>
            </a:fld>
            <a:endParaRPr lang="en-US" dirty="0"/>
          </a:p>
        </p:txBody>
      </p:sp>
      <p:sp>
        <p:nvSpPr>
          <p:cNvPr id="10" name="Title 9"/>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671AACF-91B6-B045-AC0B-8CC08CB59B7C}"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7886C9C-DC18-4195-8FD5-A50AA931D419}" type="slidenum">
              <a:rPr lang="en-US" smtClean="0"/>
            </a:fld>
            <a:endParaRPr lang="en-US" dirty="0"/>
          </a:p>
        </p:txBody>
      </p:sp>
      <p:sp>
        <p:nvSpPr>
          <p:cNvPr id="6" name="Title 5"/>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p:cNvSpPr>
            <a:spLocks noGrp="1"/>
          </p:cNvSpPr>
          <p:nvPr>
            <p:ph type="dt" sz="half" idx="10"/>
          </p:nvPr>
        </p:nvSpPr>
        <p:spPr/>
        <p:txBody>
          <a:bodyPr/>
          <a:lstStyle/>
          <a:p>
            <a:fld id="{6C0EB0CC-4505-2B41-B59F-4C6A03768E72}"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7886C9C-DC18-4195-8FD5-A50AA931D419}"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9293EE0-0C0D-BF47-A63D-40FA71942400}"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F7886C9C-DC18-4195-8FD5-A50AA931D419}" type="slidenum">
              <a:rPr lang="en-US" smtClean="0"/>
            </a:fld>
            <a:endParaRPr lang="en-US"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p:cNvSpPr>
            <a:spLocks noGrp="1"/>
          </p:cNvSpPr>
          <p:nvPr>
            <p:ph type="pic" idx="1" hasCustomPrompt="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B89A678-E092-F149-9600-9C1B8B4F6FAF}"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7886C9C-DC18-4195-8FD5-A50AA931D419}" type="slidenum">
              <a:rPr lang="en-US" smtClean="0"/>
            </a:fld>
            <a:endParaRPr lang="en-US" dirty="0"/>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F0C0BD78-20C2-6E49-A7DF-3A653B41E0DB}" type="datetime1">
              <a:rPr lang="en-US" smtClean="0"/>
            </a:fld>
            <a:endParaRPr lang="en-US" dirty="0"/>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dirty="0"/>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pPr algn="r"/>
            <a:fld id="{F7886C9C-DC18-4195-8FD5-A50AA931D419}"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anose="05020102010507070707"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anose="05000000000000000000"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anose="05000000000000000000"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anose="05000000000000000000"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anose="05000000000000000000"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anose="05000000000000000000"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anose="05000000000000000000"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anose="05000000000000000000"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anose="05000000000000000000"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6.xml"/><Relationship Id="rId2" Type="http://schemas.openxmlformats.org/officeDocument/2006/relationships/image" Target="../media/image94.emf"/><Relationship Id="rId1" Type="http://schemas.openxmlformats.org/officeDocument/2006/relationships/image" Target="../media/image93.emf"/></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5.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8.emf"/><Relationship Id="rId1" Type="http://schemas.openxmlformats.org/officeDocument/2006/relationships/image" Target="../media/image97.emf"/></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em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emf"/></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emf"/></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5.emf"/><Relationship Id="rId1" Type="http://schemas.openxmlformats.org/officeDocument/2006/relationships/image" Target="../media/image104.emf"/></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emf"/></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emf"/></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09.wdp"/><Relationship Id="rId1" Type="http://schemas.openxmlformats.org/officeDocument/2006/relationships/image" Target="../media/image1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emf"/></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emf"/></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emf"/></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emf"/></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emf"/></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emf"/></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e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emf"/><Relationship Id="rId1" Type="http://schemas.openxmlformats.org/officeDocument/2006/relationships/image" Target="../media/image17.emf"/></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tags" Target="../tags/tag6.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8.png"/><Relationship Id="rId1" Type="http://schemas.openxmlformats.org/officeDocument/2006/relationships/tags" Target="../tags/tag7.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120.png"/></Relationships>
</file>

<file path=ppt/slides/_rels/slide1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21.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em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emf"/></Relationships>
</file>

<file path=ppt/slides/_rels/slide1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image" Target="../media/image126.e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8.emf"/><Relationship Id="rId1" Type="http://schemas.openxmlformats.org/officeDocument/2006/relationships/image" Target="../media/image127.emf"/></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emf"/><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emf"/></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emf"/></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emf"/></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emf"/></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GIF"/></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emf"/><Relationship Id="rId1" Type="http://schemas.openxmlformats.org/officeDocument/2006/relationships/image" Target="../media/image35.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emf"/></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2.png"/><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emf"/><Relationship Id="rId1" Type="http://schemas.openxmlformats.org/officeDocument/2006/relationships/image" Target="../media/image43.emf"/></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emf"/><Relationship Id="rId1" Type="http://schemas.openxmlformats.org/officeDocument/2006/relationships/image" Target="../media/image7.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tags" Target="../tags/tag3.xml"/><Relationship Id="rId2" Type="http://schemas.openxmlformats.org/officeDocument/2006/relationships/image" Target="../media/image53.emf"/><Relationship Id="rId1" Type="http://schemas.openxmlformats.org/officeDocument/2006/relationships/image" Target="../media/image52.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4.emf"/></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5.emf"/></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6.emf"/></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58.png"/><Relationship Id="rId1"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61.png"/><Relationship Id="rId3" Type="http://schemas.openxmlformats.org/officeDocument/2006/relationships/tags" Target="../tags/tag4.xml"/><Relationship Id="rId2" Type="http://schemas.openxmlformats.org/officeDocument/2006/relationships/image" Target="../media/image60.png"/><Relationship Id="rId1" Type="http://schemas.openxmlformats.org/officeDocument/2006/relationships/image" Target="../media/image59.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6.png"/><Relationship Id="rId1" Type="http://schemas.openxmlformats.org/officeDocument/2006/relationships/tags" Target="../tags/tag5.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0.emf"/></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emf"/><Relationship Id="rId1" Type="http://schemas.openxmlformats.org/officeDocument/2006/relationships/image" Target="../media/image9.emf"/></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1.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2.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3.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3.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4.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4.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5.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5.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emf"/></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image" Target="../media/image77.emf"/></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8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85.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87.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88.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89.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91.jpe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92.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501" y="2227006"/>
            <a:ext cx="6958781" cy="2574491"/>
          </a:xfrm>
        </p:spPr>
        <p:txBody>
          <a:bodyPr/>
          <a:lstStyle/>
          <a:p>
            <a:r>
              <a:rPr lang="en-US" dirty="0"/>
              <a:t>Chapter 10 equilibrium</a:t>
            </a:r>
            <a:endParaRPr lang="en-US" dirty="0"/>
          </a:p>
        </p:txBody>
      </p:sp>
      <p:sp>
        <p:nvSpPr>
          <p:cNvPr id="5" name="Slide Number Placeholder 4"/>
          <p:cNvSpPr>
            <a:spLocks noGrp="1"/>
          </p:cNvSpPr>
          <p:nvPr>
            <p:ph type="sldNum" sz="quarter" idx="11"/>
          </p:nvPr>
        </p:nvSpPr>
        <p:spPr/>
        <p:txBody>
          <a:bodyPr/>
          <a:lstStyle/>
          <a:p>
            <a:pPr algn="r"/>
            <a:fld id="{F7886C9C-DC18-4195-8FD5-A50AA931D419}" type="slidenum">
              <a:rPr lang="en-US" smtClean="0"/>
            </a:fld>
            <a:endParaRPr lang="en-US" dirty="0"/>
          </a:p>
        </p:txBody>
      </p:sp>
      <p:sp>
        <p:nvSpPr>
          <p:cNvPr id="6147" name="TextBox 2"/>
          <p:cNvSpPr txBox="1">
            <a:spLocks noChangeArrowheads="1"/>
          </p:cNvSpPr>
          <p:nvPr>
            <p:custDataLst>
              <p:tags r:id="rId1"/>
            </p:custDataLst>
          </p:nvPr>
        </p:nvSpPr>
        <p:spPr bwMode="auto">
          <a:xfrm>
            <a:off x="3883025" y="4723130"/>
            <a:ext cx="3962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2800" b="1">
                <a:solidFill>
                  <a:schemeClr val="bg1"/>
                </a:solidFill>
              </a:rPr>
              <a:t>Wilt Gu</a:t>
            </a:r>
            <a:endParaRPr lang="en-US" altLang="zh-CN" sz="2800" b="1">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2800" dirty="0"/>
              <a:t>Reversible chemical reaction</a:t>
            </a:r>
            <a:endParaRPr lang="en-US" sz="2800" dirty="0"/>
          </a:p>
        </p:txBody>
      </p:sp>
      <p:sp>
        <p:nvSpPr>
          <p:cNvPr id="14" name="Slide Number Placeholder 13"/>
          <p:cNvSpPr>
            <a:spLocks noGrp="1"/>
          </p:cNvSpPr>
          <p:nvPr>
            <p:ph type="sldNum" sz="quarter" idx="12"/>
          </p:nvPr>
        </p:nvSpPr>
        <p:spPr/>
        <p:txBody>
          <a:bodyPr/>
          <a:lstStyle/>
          <a:p>
            <a:fld id="{F7886C9C-DC18-4195-8FD5-A50AA931D419}" type="slidenum">
              <a:rPr lang="en-US" smtClean="0"/>
            </a:fld>
            <a:endParaRPr lang="en-US"/>
          </a:p>
        </p:txBody>
      </p:sp>
      <p:pic>
        <p:nvPicPr>
          <p:cNvPr id="2050" name="Picture 2"/>
          <p:cNvPicPr>
            <a:picLocks noChangeAspect="1" noChangeArrowheads="1"/>
          </p:cNvPicPr>
          <p:nvPr/>
        </p:nvPicPr>
        <p:blipFill>
          <a:blip r:embed="rId1"/>
          <a:srcRect/>
          <a:stretch>
            <a:fillRect/>
          </a:stretch>
        </p:blipFill>
        <p:spPr bwMode="auto">
          <a:xfrm>
            <a:off x="2600349" y="1806402"/>
            <a:ext cx="3720027" cy="602686"/>
          </a:xfrm>
          <a:prstGeom prst="rect">
            <a:avLst/>
          </a:prstGeom>
          <a:noFill/>
          <a:ln w="9525">
            <a:noFill/>
            <a:miter lim="800000"/>
            <a:headEnd/>
            <a:tailEnd/>
          </a:ln>
          <a:effectLst/>
        </p:spPr>
      </p:pic>
      <p:pic>
        <p:nvPicPr>
          <p:cNvPr id="17" name="图片 16" descr="C0047006-Equilibrium_of_NO2_N2O4-SPL.jpg"/>
          <p:cNvPicPr>
            <a:picLocks noChangeAspect="1"/>
          </p:cNvPicPr>
          <p:nvPr/>
        </p:nvPicPr>
        <p:blipFill>
          <a:blip r:embed="rId2"/>
          <a:stretch>
            <a:fillRect/>
          </a:stretch>
        </p:blipFill>
        <p:spPr>
          <a:xfrm>
            <a:off x="3048188" y="2533702"/>
            <a:ext cx="3841010" cy="4096047"/>
          </a:xfrm>
          <a:prstGeom prst="rect">
            <a:avLst/>
          </a:prstGeom>
        </p:spPr>
      </p:pic>
      <p:pic>
        <p:nvPicPr>
          <p:cNvPr id="20" name="图片 19" descr="kehuicms03144709.jpg"/>
          <p:cNvPicPr>
            <a:picLocks noChangeAspect="1"/>
          </p:cNvPicPr>
          <p:nvPr/>
        </p:nvPicPr>
        <p:blipFill>
          <a:blip r:embed="rId3"/>
          <a:srcRect l="50514" t="36643"/>
          <a:stretch>
            <a:fillRect/>
          </a:stretch>
        </p:blipFill>
        <p:spPr>
          <a:xfrm>
            <a:off x="643914" y="1806402"/>
            <a:ext cx="1420860" cy="1853872"/>
          </a:xfrm>
          <a:prstGeom prst="rect">
            <a:avLst/>
          </a:prstGeom>
        </p:spPr>
      </p:pic>
      <p:grpSp>
        <p:nvGrpSpPr>
          <p:cNvPr id="27" name="组合 26"/>
          <p:cNvGrpSpPr/>
          <p:nvPr/>
        </p:nvGrpSpPr>
        <p:grpSpPr>
          <a:xfrm>
            <a:off x="7049732" y="1818469"/>
            <a:ext cx="1424156" cy="1927614"/>
            <a:chOff x="5891044" y="2964426"/>
            <a:chExt cx="1424156" cy="1927614"/>
          </a:xfrm>
        </p:grpSpPr>
        <p:pic>
          <p:nvPicPr>
            <p:cNvPr id="25" name="图片 24" descr="kehuicms03144709.jpg"/>
            <p:cNvPicPr>
              <a:picLocks noChangeAspect="1"/>
            </p:cNvPicPr>
            <p:nvPr/>
          </p:nvPicPr>
          <p:blipFill>
            <a:blip r:embed="rId3"/>
            <a:srcRect t="34123" r="50399"/>
            <a:stretch>
              <a:fillRect/>
            </a:stretch>
          </p:blipFill>
          <p:spPr>
            <a:xfrm>
              <a:off x="5891044" y="2964426"/>
              <a:ext cx="1424156" cy="1927614"/>
            </a:xfrm>
            <a:prstGeom prst="rect">
              <a:avLst/>
            </a:prstGeom>
          </p:spPr>
        </p:pic>
        <p:sp>
          <p:nvSpPr>
            <p:cNvPr id="26" name="矩形 25"/>
            <p:cNvSpPr/>
            <p:nvPr/>
          </p:nvSpPr>
          <p:spPr>
            <a:xfrm>
              <a:off x="6821785" y="3053600"/>
              <a:ext cx="493415" cy="5014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0" name="图片 99"/>
          <p:cNvPicPr/>
          <p:nvPr/>
        </p:nvPicPr>
        <p:blipFill>
          <a:blip r:embed="rId4"/>
          <a:srcRect r="25591"/>
          <a:stretch>
            <a:fillRect/>
          </a:stretch>
        </p:blipFill>
        <p:spPr>
          <a:xfrm>
            <a:off x="254635" y="3816350"/>
            <a:ext cx="2742565" cy="243395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ext Box 3"/>
          <p:cNvSpPr txBox="1">
            <a:spLocks noChangeArrowheads="1"/>
          </p:cNvSpPr>
          <p:nvPr/>
        </p:nvSpPr>
        <p:spPr bwMode="auto">
          <a:xfrm>
            <a:off x="3810000" y="1560513"/>
            <a:ext cx="14303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sz="3200" b="1"/>
              <a:t>H</a:t>
            </a:r>
            <a:r>
              <a:rPr lang="en-GB" altLang="zh-CN" sz="3200" b="1" baseline="-25000"/>
              <a:t>2</a:t>
            </a:r>
            <a:r>
              <a:rPr lang="en-GB" altLang="zh-CN" sz="3200" b="1"/>
              <a:t>SO</a:t>
            </a:r>
            <a:r>
              <a:rPr lang="en-GB" altLang="zh-CN" sz="3200" b="1" baseline="-25000"/>
              <a:t>4</a:t>
            </a:r>
            <a:endParaRPr lang="en-GB" altLang="zh-CN" b="1"/>
          </a:p>
        </p:txBody>
      </p:sp>
      <p:sp>
        <p:nvSpPr>
          <p:cNvPr id="23556" name="Text Box 4"/>
          <p:cNvSpPr txBox="1">
            <a:spLocks noChangeArrowheads="1"/>
          </p:cNvSpPr>
          <p:nvPr/>
        </p:nvSpPr>
        <p:spPr bwMode="auto">
          <a:xfrm>
            <a:off x="3505200" y="3646488"/>
            <a:ext cx="2546350" cy="1816100"/>
          </a:xfrm>
          <a:prstGeom prst="rect">
            <a:avLst/>
          </a:prstGeom>
          <a:noFill/>
          <a:ln w="9525">
            <a:noFill/>
            <a:miter lim="800000"/>
          </a:ln>
          <a:effec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buFontTx/>
              <a:buChar char="•"/>
            </a:pPr>
            <a:r>
              <a:rPr lang="en-GB" altLang="zh-CN" sz="2800"/>
              <a:t> </a:t>
            </a:r>
            <a:r>
              <a:rPr lang="en-GB" altLang="zh-CN" sz="2800">
                <a:effectLst>
                  <a:outerShdw blurRad="38100" dist="38100" dir="2700000" algn="tl">
                    <a:srgbClr val="C0C0C0"/>
                  </a:outerShdw>
                </a:effectLst>
              </a:rPr>
              <a:t>manufacture</a:t>
            </a:r>
            <a:endParaRPr lang="en-GB" altLang="zh-CN" sz="2800">
              <a:effectLst>
                <a:outerShdw blurRad="38100" dist="38100" dir="2700000" algn="tl">
                  <a:srgbClr val="C0C0C0"/>
                </a:outerShdw>
              </a:effectLst>
            </a:endParaRPr>
          </a:p>
          <a:p>
            <a:endParaRPr lang="en-GB" altLang="zh-CN" sz="2800">
              <a:effectLst>
                <a:outerShdw blurRad="38100" dist="38100" dir="2700000" algn="tl">
                  <a:srgbClr val="C0C0C0"/>
                </a:outerShdw>
              </a:effectLst>
            </a:endParaRPr>
          </a:p>
          <a:p>
            <a:pPr>
              <a:buFontTx/>
              <a:buChar char="•"/>
            </a:pPr>
            <a:r>
              <a:rPr lang="en-GB" altLang="zh-CN" sz="2800">
                <a:effectLst>
                  <a:outerShdw blurRad="38100" dist="38100" dir="2700000" algn="tl">
                    <a:srgbClr val="C0C0C0"/>
                  </a:outerShdw>
                </a:effectLst>
              </a:rPr>
              <a:t> </a:t>
            </a:r>
            <a:r>
              <a:rPr lang="en-GB" altLang="zh-CN" sz="2800">
                <a:solidFill>
                  <a:srgbClr val="FF0000"/>
                </a:solidFill>
                <a:effectLst>
                  <a:outerShdw blurRad="38100" dist="38100" dir="2700000" algn="tl">
                    <a:srgbClr val="C0C0C0"/>
                  </a:outerShdw>
                </a:effectLst>
              </a:rPr>
              <a:t>properties</a:t>
            </a:r>
            <a:endParaRPr lang="en-GB" altLang="zh-CN" sz="2800">
              <a:effectLst>
                <a:outerShdw blurRad="38100" dist="38100" dir="2700000" algn="tl">
                  <a:srgbClr val="C0C0C0"/>
                </a:outerShdw>
              </a:effectLst>
            </a:endParaRPr>
          </a:p>
          <a:p>
            <a:endParaRPr lang="en-GB" altLang="zh-CN" sz="2800">
              <a:effectLst>
                <a:outerShdw blurRad="38100" dist="38100" dir="2700000" algn="tl">
                  <a:srgbClr val="C0C0C0"/>
                </a:outerShdw>
              </a:effectLst>
            </a:endParaRPr>
          </a:p>
        </p:txBody>
      </p:sp>
      <p:sp>
        <p:nvSpPr>
          <p:cNvPr id="24581" name="AutoShape 5"/>
          <p:cNvSpPr>
            <a:spLocks noChangeArrowheads="1"/>
          </p:cNvSpPr>
          <p:nvPr/>
        </p:nvSpPr>
        <p:spPr bwMode="auto">
          <a:xfrm>
            <a:off x="2438400" y="4648200"/>
            <a:ext cx="990600" cy="457200"/>
          </a:xfrm>
          <a:prstGeom prst="leftArrow">
            <a:avLst>
              <a:gd name="adj1" fmla="val 50000"/>
              <a:gd name="adj2" fmla="val 54167"/>
            </a:avLst>
          </a:prstGeom>
          <a:solidFill>
            <a:schemeClr val="accent1"/>
          </a:solidFill>
          <a:ln w="9525">
            <a:solidFill>
              <a:schemeClr val="tx1"/>
            </a:solidFill>
            <a:miter lim="800000"/>
          </a:ln>
        </p:spPr>
        <p:txBody>
          <a:bodyPr wrap="none"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24582" name="AutoShape 7"/>
          <p:cNvSpPr>
            <a:spLocks noChangeArrowheads="1"/>
          </p:cNvSpPr>
          <p:nvPr/>
        </p:nvSpPr>
        <p:spPr bwMode="auto">
          <a:xfrm>
            <a:off x="5715000" y="4648200"/>
            <a:ext cx="838200" cy="381000"/>
          </a:xfrm>
          <a:prstGeom prst="rightArrow">
            <a:avLst>
              <a:gd name="adj1" fmla="val 50000"/>
              <a:gd name="adj2" fmla="val 55000"/>
            </a:avLst>
          </a:prstGeom>
          <a:solidFill>
            <a:schemeClr val="accent1"/>
          </a:solidFill>
          <a:ln w="9525">
            <a:solidFill>
              <a:schemeClr val="tx1"/>
            </a:solidFill>
            <a:miter lim="800000"/>
          </a:ln>
        </p:spPr>
        <p:txBody>
          <a:bodyPr wrap="none"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24583" name="Text Box 8"/>
          <p:cNvSpPr txBox="1">
            <a:spLocks noChangeArrowheads="1"/>
          </p:cNvSpPr>
          <p:nvPr/>
        </p:nvSpPr>
        <p:spPr bwMode="auto">
          <a:xfrm>
            <a:off x="6705600" y="4572000"/>
            <a:ext cx="20970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i="1"/>
              <a:t>Dehydrating </a:t>
            </a:r>
            <a:endParaRPr lang="en-GB" altLang="zh-CN" b="1" i="1"/>
          </a:p>
          <a:p>
            <a:r>
              <a:rPr lang="en-GB" altLang="zh-CN" b="1" i="1"/>
              <a:t>agent</a:t>
            </a:r>
            <a:endParaRPr lang="en-GB" altLang="zh-CN"/>
          </a:p>
        </p:txBody>
      </p:sp>
      <p:sp>
        <p:nvSpPr>
          <p:cNvPr id="24584" name="Text Box 10"/>
          <p:cNvSpPr txBox="1">
            <a:spLocks noChangeArrowheads="1"/>
          </p:cNvSpPr>
          <p:nvPr/>
        </p:nvSpPr>
        <p:spPr bwMode="auto">
          <a:xfrm>
            <a:off x="130175" y="4576763"/>
            <a:ext cx="2132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i="1"/>
              <a:t>Viscous liquid</a:t>
            </a:r>
            <a:endParaRPr lang="en-GB" altLang="zh-CN"/>
          </a:p>
        </p:txBody>
      </p:sp>
      <p:sp>
        <p:nvSpPr>
          <p:cNvPr id="10" name="Rectangle 2"/>
          <p:cNvSpPr>
            <a:spLocks noGrp="1" noChangeArrowheads="1"/>
          </p:cNvSpPr>
          <p:nvPr>
            <p:ph type="title"/>
          </p:nvPr>
        </p:nvSpPr>
        <p:spPr>
          <a:xfrm>
            <a:off x="685800" y="373484"/>
            <a:ext cx="7772400" cy="1143000"/>
          </a:xfrm>
          <a:ln>
            <a:miter lim="800000"/>
          </a:ln>
        </p:spPr>
        <p:txBody>
          <a:bodyPr/>
          <a:lstStyle/>
          <a:p>
            <a:pPr>
              <a:defRPr/>
            </a:pPr>
            <a:r>
              <a:rPr lang="en-US" altLang="zh-CN" dirty="0">
                <a:solidFill>
                  <a:prstClr val="white"/>
                </a:solidFill>
              </a:rPr>
              <a:t>Contact process</a:t>
            </a:r>
            <a:endParaRPr lang="en-GB" dirty="0">
              <a:latin typeface="Comic Sans MS" panose="030F0702030302020204" pitchFamily="66"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3"/>
          <p:cNvSpPr txBox="1">
            <a:spLocks noChangeArrowheads="1"/>
          </p:cNvSpPr>
          <p:nvPr/>
        </p:nvSpPr>
        <p:spPr bwMode="auto">
          <a:xfrm>
            <a:off x="3810000" y="1560513"/>
            <a:ext cx="14303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sz="3200" b="1"/>
              <a:t>H</a:t>
            </a:r>
            <a:r>
              <a:rPr lang="en-GB" altLang="zh-CN" sz="3200" b="1" baseline="-25000"/>
              <a:t>2</a:t>
            </a:r>
            <a:r>
              <a:rPr lang="en-GB" altLang="zh-CN" sz="3200" b="1"/>
              <a:t>SO</a:t>
            </a:r>
            <a:r>
              <a:rPr lang="en-GB" altLang="zh-CN" sz="3200" b="1" baseline="-25000"/>
              <a:t>4</a:t>
            </a:r>
            <a:endParaRPr lang="en-GB" altLang="zh-CN" b="1"/>
          </a:p>
        </p:txBody>
      </p:sp>
      <p:sp>
        <p:nvSpPr>
          <p:cNvPr id="25604" name="Text Box 4"/>
          <p:cNvSpPr txBox="1">
            <a:spLocks noChangeArrowheads="1"/>
          </p:cNvSpPr>
          <p:nvPr/>
        </p:nvSpPr>
        <p:spPr bwMode="auto">
          <a:xfrm>
            <a:off x="3505200" y="3646488"/>
            <a:ext cx="2522538" cy="2227262"/>
          </a:xfrm>
          <a:prstGeom prst="rect">
            <a:avLst/>
          </a:prstGeom>
          <a:noFill/>
          <a:ln w="9525">
            <a:noFill/>
            <a:miter lim="800000"/>
          </a:ln>
          <a:effec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buFontTx/>
              <a:buChar char="•"/>
            </a:pPr>
            <a:r>
              <a:rPr lang="en-GB" altLang="zh-CN" sz="2800"/>
              <a:t> </a:t>
            </a:r>
            <a:r>
              <a:rPr lang="en-GB" altLang="zh-CN" sz="2800">
                <a:effectLst>
                  <a:outerShdw blurRad="38100" dist="38100" dir="2700000" algn="tl">
                    <a:srgbClr val="C0C0C0"/>
                  </a:outerShdw>
                </a:effectLst>
              </a:rPr>
              <a:t>manufacture</a:t>
            </a:r>
            <a:endParaRPr lang="en-GB" altLang="zh-CN" sz="2800">
              <a:effectLst>
                <a:outerShdw blurRad="38100" dist="38100" dir="2700000" algn="tl">
                  <a:srgbClr val="C0C0C0"/>
                </a:outerShdw>
              </a:effectLst>
            </a:endParaRPr>
          </a:p>
          <a:p>
            <a:endParaRPr lang="en-GB" altLang="zh-CN" sz="2800">
              <a:effectLst>
                <a:outerShdw blurRad="38100" dist="38100" dir="2700000" algn="tl">
                  <a:srgbClr val="C0C0C0"/>
                </a:outerShdw>
              </a:effectLst>
            </a:endParaRPr>
          </a:p>
          <a:p>
            <a:pPr>
              <a:buFontTx/>
              <a:buChar char="•"/>
            </a:pPr>
            <a:r>
              <a:rPr lang="en-GB" altLang="zh-CN" sz="2800">
                <a:effectLst>
                  <a:outerShdw blurRad="38100" dist="38100" dir="2700000" algn="tl">
                    <a:srgbClr val="C0C0C0"/>
                  </a:outerShdw>
                </a:effectLst>
              </a:rPr>
              <a:t> </a:t>
            </a:r>
            <a:r>
              <a:rPr lang="en-GB" altLang="zh-CN" sz="2800">
                <a:solidFill>
                  <a:srgbClr val="FF0000"/>
                </a:solidFill>
                <a:effectLst>
                  <a:outerShdw blurRad="38100" dist="38100" dir="2700000" algn="tl">
                    <a:srgbClr val="C0C0C0"/>
                  </a:outerShdw>
                </a:effectLst>
              </a:rPr>
              <a:t>properties</a:t>
            </a:r>
            <a:endParaRPr lang="en-GB" altLang="zh-CN" sz="2800">
              <a:effectLst>
                <a:outerShdw blurRad="38100" dist="38100" dir="2700000" algn="tl">
                  <a:srgbClr val="C0C0C0"/>
                </a:outerShdw>
              </a:effectLst>
            </a:endParaRPr>
          </a:p>
          <a:p>
            <a:endParaRPr lang="en-GB" altLang="zh-CN" sz="2800">
              <a:effectLst>
                <a:outerShdw blurRad="38100" dist="38100" dir="2700000" algn="tl">
                  <a:srgbClr val="C0C0C0"/>
                </a:outerShdw>
              </a:effectLst>
            </a:endParaRPr>
          </a:p>
          <a:p>
            <a:pPr>
              <a:buFontTx/>
              <a:buChar char="•"/>
            </a:pPr>
            <a:r>
              <a:rPr lang="en-GB" altLang="zh-CN" sz="2800">
                <a:effectLst>
                  <a:outerShdw blurRad="38100" dist="38100" dir="2700000" algn="tl">
                    <a:srgbClr val="C0C0C0"/>
                  </a:outerShdw>
                </a:effectLst>
              </a:rPr>
              <a:t> uses</a:t>
            </a:r>
            <a:endParaRPr lang="en-GB" altLang="zh-CN" sz="2800">
              <a:effectLst>
                <a:outerShdw blurRad="38100" dist="38100" dir="2700000" algn="tl">
                  <a:srgbClr val="C0C0C0"/>
                </a:outerShdw>
              </a:effectLst>
            </a:endParaRPr>
          </a:p>
        </p:txBody>
      </p:sp>
      <p:sp>
        <p:nvSpPr>
          <p:cNvPr id="25605" name="AutoShape 5"/>
          <p:cNvSpPr>
            <a:spLocks noChangeArrowheads="1"/>
          </p:cNvSpPr>
          <p:nvPr/>
        </p:nvSpPr>
        <p:spPr bwMode="auto">
          <a:xfrm>
            <a:off x="2438400" y="4648200"/>
            <a:ext cx="990600" cy="457200"/>
          </a:xfrm>
          <a:prstGeom prst="leftArrow">
            <a:avLst>
              <a:gd name="adj1" fmla="val 50000"/>
              <a:gd name="adj2" fmla="val 54167"/>
            </a:avLst>
          </a:prstGeom>
          <a:solidFill>
            <a:schemeClr val="accent1"/>
          </a:solidFill>
          <a:ln w="9525">
            <a:solidFill>
              <a:schemeClr val="tx1"/>
            </a:solidFill>
            <a:miter lim="800000"/>
          </a:ln>
        </p:spPr>
        <p:txBody>
          <a:bodyPr wrap="none"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25606" name="AutoShape 6"/>
          <p:cNvSpPr>
            <a:spLocks noChangeArrowheads="1"/>
          </p:cNvSpPr>
          <p:nvPr/>
        </p:nvSpPr>
        <p:spPr bwMode="auto">
          <a:xfrm>
            <a:off x="5715000" y="4648200"/>
            <a:ext cx="838200" cy="381000"/>
          </a:xfrm>
          <a:prstGeom prst="rightArrow">
            <a:avLst>
              <a:gd name="adj1" fmla="val 50000"/>
              <a:gd name="adj2" fmla="val 55000"/>
            </a:avLst>
          </a:prstGeom>
          <a:solidFill>
            <a:schemeClr val="accent1"/>
          </a:solidFill>
          <a:ln w="9525">
            <a:solidFill>
              <a:schemeClr val="tx1"/>
            </a:solidFill>
            <a:miter lim="800000"/>
          </a:ln>
        </p:spPr>
        <p:txBody>
          <a:bodyPr wrap="none"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25607" name="Text Box 7"/>
          <p:cNvSpPr txBox="1">
            <a:spLocks noChangeArrowheads="1"/>
          </p:cNvSpPr>
          <p:nvPr/>
        </p:nvSpPr>
        <p:spPr bwMode="auto">
          <a:xfrm>
            <a:off x="6705600" y="4572000"/>
            <a:ext cx="20970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i="1"/>
              <a:t>Dehydrating </a:t>
            </a:r>
            <a:endParaRPr lang="en-GB" altLang="zh-CN" b="1" i="1"/>
          </a:p>
          <a:p>
            <a:r>
              <a:rPr lang="en-GB" altLang="zh-CN" b="1" i="1"/>
              <a:t>agent</a:t>
            </a:r>
            <a:endParaRPr lang="en-GB" altLang="zh-CN"/>
          </a:p>
        </p:txBody>
      </p:sp>
      <p:sp>
        <p:nvSpPr>
          <p:cNvPr id="25608" name="Text Box 8"/>
          <p:cNvSpPr txBox="1">
            <a:spLocks noChangeArrowheads="1"/>
          </p:cNvSpPr>
          <p:nvPr/>
        </p:nvSpPr>
        <p:spPr bwMode="auto">
          <a:xfrm>
            <a:off x="130175" y="4576763"/>
            <a:ext cx="2132013" cy="457200"/>
          </a:xfrm>
          <a:prstGeom prst="rect">
            <a:avLst/>
          </a:prstGeom>
          <a:noFill/>
          <a:ln w="9525">
            <a:noFill/>
            <a:miter lim="800000"/>
          </a:ln>
          <a:effec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Viscous liquid</a:t>
            </a:r>
            <a:endParaRPr lang="en-GB" altLang="zh-C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endParaRPr>
          </a:p>
        </p:txBody>
      </p:sp>
      <p:sp>
        <p:nvSpPr>
          <p:cNvPr id="25609" name="Text Box 9"/>
          <p:cNvSpPr txBox="1">
            <a:spLocks noChangeArrowheads="1"/>
          </p:cNvSpPr>
          <p:nvPr/>
        </p:nvSpPr>
        <p:spPr bwMode="auto">
          <a:xfrm>
            <a:off x="762000" y="5791200"/>
            <a:ext cx="80454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i="1"/>
              <a:t>Conc H</a:t>
            </a:r>
            <a:r>
              <a:rPr lang="en-GB" altLang="zh-CN" b="1" i="1" baseline="-25000"/>
              <a:t>2</a:t>
            </a:r>
            <a:r>
              <a:rPr lang="en-GB" altLang="zh-CN" b="1" i="1"/>
              <a:t>SO</a:t>
            </a:r>
            <a:r>
              <a:rPr lang="en-GB" altLang="zh-CN" b="1" i="1" baseline="-25000"/>
              <a:t>4</a:t>
            </a:r>
            <a:r>
              <a:rPr lang="en-GB" altLang="zh-CN" b="1" i="1"/>
              <a:t> will dehydrate hydrated copper sulphate</a:t>
            </a:r>
            <a:endParaRPr lang="en-GB" altLang="zh-CN" b="1" i="1"/>
          </a:p>
          <a:p>
            <a:r>
              <a:rPr lang="en-GB" altLang="zh-CN" b="1" i="1"/>
              <a:t>and carbohydrates</a:t>
            </a:r>
            <a:endParaRPr lang="en-GB" altLang="zh-CN" b="1" i="1"/>
          </a:p>
        </p:txBody>
      </p:sp>
      <p:sp>
        <p:nvSpPr>
          <p:cNvPr id="13" name="标题 3"/>
          <p:cNvSpPr>
            <a:spLocks noGrp="1"/>
          </p:cNvSpPr>
          <p:nvPr>
            <p:ph type="title"/>
          </p:nvPr>
        </p:nvSpPr>
        <p:spPr>
          <a:xfrm>
            <a:off x="381000" y="355847"/>
            <a:ext cx="8381260" cy="1054394"/>
          </a:xfrm>
        </p:spPr>
        <p:txBody>
          <a:bodyPr/>
          <a:lstStyle/>
          <a:p>
            <a:r>
              <a:rPr lang="en-US" altLang="zh-CN" dirty="0"/>
              <a:t>Contact process</a:t>
            </a:r>
            <a:endParaRPr lang="zh-CN" alt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381000" y="2267997"/>
            <a:ext cx="8471984" cy="1384995"/>
          </a:xfrm>
          <a:prstGeom prst="rect">
            <a:avLst/>
          </a:prstGeom>
          <a:noFill/>
          <a:ln w="9525">
            <a:noFill/>
            <a:miter lim="800000"/>
          </a:ln>
          <a:effectLst/>
        </p:spPr>
        <p:txBody>
          <a:bodyPr wrap="squar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US" altLang="zh-CN" sz="2800" dirty="0"/>
              <a:t>Again, Le Chatelier’s principle can be used to consider the conditions that will optimize the production.</a:t>
            </a:r>
            <a:endParaRPr lang="en-GB" altLang="zh-CN" sz="2800" dirty="0">
              <a:effectLst>
                <a:outerShdw blurRad="38100" dist="38100" dir="2700000" algn="tl">
                  <a:srgbClr val="C0C0C0"/>
                </a:outerShdw>
              </a:effectLst>
            </a:endParaRPr>
          </a:p>
        </p:txBody>
      </p:sp>
      <p:sp>
        <p:nvSpPr>
          <p:cNvPr id="13" name="标题 3"/>
          <p:cNvSpPr>
            <a:spLocks noGrp="1"/>
          </p:cNvSpPr>
          <p:nvPr>
            <p:ph type="title"/>
          </p:nvPr>
        </p:nvSpPr>
        <p:spPr>
          <a:xfrm>
            <a:off x="381000" y="355847"/>
            <a:ext cx="8381260" cy="1054394"/>
          </a:xfrm>
        </p:spPr>
        <p:txBody>
          <a:bodyPr/>
          <a:lstStyle/>
          <a:p>
            <a:r>
              <a:rPr lang="en-US" altLang="zh-CN" dirty="0"/>
              <a:t>Production of methanol</a:t>
            </a:r>
            <a:endParaRPr lang="zh-CN" altLang="en-US" dirty="0"/>
          </a:p>
        </p:txBody>
      </p:sp>
      <p:pic>
        <p:nvPicPr>
          <p:cNvPr id="2" name="图片 1"/>
          <p:cNvPicPr>
            <a:picLocks noChangeAspect="1"/>
          </p:cNvPicPr>
          <p:nvPr/>
        </p:nvPicPr>
        <p:blipFill rotWithShape="1">
          <a:blip r:embed="rId1">
            <a:lum bright="-20000" contrast="40000"/>
          </a:blip>
          <a:srcRect t="1294" r="62564" b="1"/>
          <a:stretch>
            <a:fillRect/>
          </a:stretch>
        </p:blipFill>
        <p:spPr>
          <a:xfrm>
            <a:off x="1014589" y="1731408"/>
            <a:ext cx="3557041" cy="489011"/>
          </a:xfrm>
          <a:prstGeom prst="rect">
            <a:avLst/>
          </a:prstGeom>
        </p:spPr>
      </p:pic>
      <p:pic>
        <p:nvPicPr>
          <p:cNvPr id="11" name="图片 10"/>
          <p:cNvPicPr>
            <a:picLocks noChangeAspect="1"/>
          </p:cNvPicPr>
          <p:nvPr/>
        </p:nvPicPr>
        <p:blipFill rotWithShape="1">
          <a:blip r:embed="rId1">
            <a:lum bright="-20000" contrast="40000"/>
          </a:blip>
          <a:srcRect l="73791" t="-1270"/>
          <a:stretch>
            <a:fillRect/>
          </a:stretch>
        </p:blipFill>
        <p:spPr>
          <a:xfrm>
            <a:off x="5288279" y="1731408"/>
            <a:ext cx="2490241" cy="501711"/>
          </a:xfrm>
          <a:prstGeom prst="rect">
            <a:avLst/>
          </a:prstGeom>
        </p:spPr>
      </p:pic>
      <p:pic>
        <p:nvPicPr>
          <p:cNvPr id="3" name="图片 2"/>
          <p:cNvPicPr>
            <a:picLocks noChangeAspect="1"/>
          </p:cNvPicPr>
          <p:nvPr/>
        </p:nvPicPr>
        <p:blipFill>
          <a:blip r:embed="rId2">
            <a:lum bright="-20000" contrast="40000"/>
          </a:blip>
          <a:stretch>
            <a:fillRect/>
          </a:stretch>
        </p:blipFill>
        <p:spPr>
          <a:xfrm>
            <a:off x="76528" y="3639929"/>
            <a:ext cx="9068582" cy="305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p:txBody>
          <a:bodyPr/>
          <a:p>
            <a:fld id="{F7886C9C-DC18-4195-8FD5-A50AA931D419}" type="slidenum">
              <a:rPr lang="en-US" smtClean="0"/>
            </a:fld>
            <a:endParaRPr lang="en-US" dirty="0"/>
          </a:p>
        </p:txBody>
      </p:sp>
      <p:pic>
        <p:nvPicPr>
          <p:cNvPr id="4" name="图片 3"/>
          <p:cNvPicPr>
            <a:picLocks noChangeAspect="1"/>
          </p:cNvPicPr>
          <p:nvPr/>
        </p:nvPicPr>
        <p:blipFill>
          <a:blip r:embed="rId1"/>
          <a:stretch>
            <a:fillRect/>
          </a:stretch>
        </p:blipFill>
        <p:spPr>
          <a:xfrm>
            <a:off x="467360" y="439420"/>
            <a:ext cx="8209280" cy="568515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7886C9C-DC18-4195-8FD5-A50AA931D419}" type="slidenum">
              <a:rPr lang="en-US" smtClean="0"/>
            </a:fld>
            <a:endParaRPr lang="en-US" dirty="0"/>
          </a:p>
        </p:txBody>
      </p:sp>
      <p:sp>
        <p:nvSpPr>
          <p:cNvPr id="4" name="Subtitle 5"/>
          <p:cNvSpPr txBox="1"/>
          <p:nvPr/>
        </p:nvSpPr>
        <p:spPr>
          <a:xfrm>
            <a:off x="317500" y="285115"/>
            <a:ext cx="8467090" cy="921385"/>
          </a:xfrm>
          <a:prstGeom prst="rect">
            <a:avLst/>
          </a:prstGeom>
        </p:spPr>
        <p:txBody>
          <a:bodyPr>
            <a:normAutofit fontScale="80000"/>
          </a:bodyPr>
          <a:lstStyle>
            <a:lvl1pPr marL="274320" indent="-228600" algn="l" defTabSz="914400" rtl="0" eaLnBrk="1" latinLnBrk="0" hangingPunct="1">
              <a:spcBef>
                <a:spcPct val="20000"/>
              </a:spcBef>
              <a:buClr>
                <a:schemeClr val="accent1"/>
              </a:buClr>
              <a:buFont typeface="Wingdings 2" panose="05020102010507070707"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anose="05000000000000000000"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anose="05000000000000000000"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anose="05000000000000000000"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anose="05000000000000000000"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anose="05000000000000000000"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anose="05000000000000000000"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anose="05000000000000000000"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anose="05000000000000000000" pitchFamily="2" charset="2"/>
              <a:buChar char="§"/>
              <a:defRPr sz="1200" kern="1200">
                <a:solidFill>
                  <a:schemeClr val="tx2"/>
                </a:solidFill>
                <a:latin typeface="+mn-lt"/>
                <a:ea typeface="+mn-ea"/>
                <a:cs typeface="+mn-cs"/>
              </a:defRPr>
            </a:lvl9pPr>
          </a:lstStyle>
          <a:p>
            <a:r>
              <a:rPr lang="en-US" sz="3200" dirty="0"/>
              <a:t>10.3 Reaction Quotient and Equilibrium Law (Higher Level)</a:t>
            </a:r>
            <a:endParaRPr lang="en-US" sz="3200" dirty="0"/>
          </a:p>
        </p:txBody>
      </p:sp>
      <p:pic>
        <p:nvPicPr>
          <p:cNvPr id="5" name="图片 4"/>
          <p:cNvPicPr>
            <a:picLocks noChangeAspect="1"/>
          </p:cNvPicPr>
          <p:nvPr/>
        </p:nvPicPr>
        <p:blipFill>
          <a:blip r:embed="rId1"/>
          <a:stretch>
            <a:fillRect/>
          </a:stretch>
        </p:blipFill>
        <p:spPr>
          <a:xfrm>
            <a:off x="254635" y="1348105"/>
            <a:ext cx="8540750" cy="393446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0999" y="1719070"/>
            <a:ext cx="8407893" cy="4636009"/>
          </a:xfrm>
        </p:spPr>
        <p:txBody>
          <a:bodyPr>
            <a:normAutofit fontScale="92500" lnSpcReduction="10000"/>
          </a:bodyPr>
          <a:lstStyle/>
          <a:p>
            <a:r>
              <a:rPr lang="en-US" altLang="zh-CN" dirty="0"/>
              <a:t>Remember that the value of K</a:t>
            </a:r>
            <a:r>
              <a:rPr lang="en-US" altLang="zh-CN" baseline="-25000" dirty="0"/>
              <a:t>c</a:t>
            </a:r>
            <a:r>
              <a:rPr lang="en-US" altLang="zh-CN" dirty="0"/>
              <a:t> is calculated from substituting the </a:t>
            </a:r>
            <a:r>
              <a:rPr lang="en-US" altLang="zh-CN" b="1" dirty="0">
                <a:solidFill>
                  <a:srgbClr val="FF0000"/>
                </a:solidFill>
              </a:rPr>
              <a:t>equilibrium concentrations</a:t>
            </a:r>
            <a:r>
              <a:rPr lang="en-US" altLang="zh-CN" dirty="0"/>
              <a:t> of all reactants and products into the equilibrium constant expression.</a:t>
            </a:r>
            <a:endParaRPr lang="en-US" altLang="zh-CN" dirty="0"/>
          </a:p>
          <a:p>
            <a:r>
              <a:rPr lang="en-US" altLang="zh-CN" dirty="0"/>
              <a:t>Any other values used will not give the equilibrium value K</a:t>
            </a:r>
            <a:r>
              <a:rPr lang="en-US" altLang="zh-CN" baseline="-25000" dirty="0"/>
              <a:t>c</a:t>
            </a:r>
            <a:r>
              <a:rPr lang="en-US" altLang="zh-CN" dirty="0"/>
              <a:t> for that reaction at that temperature.</a:t>
            </a:r>
            <a:endParaRPr lang="en-US" altLang="zh-CN" dirty="0"/>
          </a:p>
          <a:p>
            <a:r>
              <a:rPr lang="en-US" altLang="zh-CN" b="1" dirty="0">
                <a:solidFill>
                  <a:srgbClr val="FF0000"/>
                </a:solidFill>
              </a:rPr>
              <a:t>If we take the concentrations of the reactants and products at one moment in time when the reaction is not at equilibrium, and substitute these into the equilibrium constant expression, we obtain a value known as the reaction quotient, Q. </a:t>
            </a:r>
            <a:endParaRPr lang="en-US" altLang="zh-CN" b="1" dirty="0">
              <a:solidFill>
                <a:srgbClr val="FF0000"/>
              </a:solidFill>
            </a:endParaRPr>
          </a:p>
          <a:p>
            <a:r>
              <a:rPr lang="en-US" altLang="zh-CN" dirty="0"/>
              <a:t>As time passes and the reaction continues, the </a:t>
            </a:r>
            <a:r>
              <a:rPr lang="en-US" altLang="zh-CN" b="1" dirty="0">
                <a:solidFill>
                  <a:srgbClr val="FF0000"/>
                </a:solidFill>
              </a:rPr>
              <a:t>concentrations of all reaction components change and eventually reach the equilibrium concentrations</a:t>
            </a:r>
            <a:r>
              <a:rPr lang="en-US" altLang="zh-CN" dirty="0"/>
              <a:t>. </a:t>
            </a:r>
            <a:endParaRPr lang="en-US" altLang="zh-CN" dirty="0"/>
          </a:p>
          <a:p>
            <a:r>
              <a:rPr lang="en-US" altLang="zh-CN" dirty="0"/>
              <a:t>In other words, the value of Q changes in the direction of K</a:t>
            </a:r>
            <a:r>
              <a:rPr lang="en-US" altLang="zh-CN" baseline="-25000" dirty="0"/>
              <a:t>c</a:t>
            </a:r>
            <a:r>
              <a:rPr lang="en-US" altLang="zh-CN" dirty="0"/>
              <a:t>. This enables us to </a:t>
            </a:r>
            <a:r>
              <a:rPr lang="en-US" altLang="zh-CN" b="1" dirty="0">
                <a:solidFill>
                  <a:srgbClr val="FF0000"/>
                </a:solidFill>
              </a:rPr>
              <a:t>predict the direction in which the reaction will proceed</a:t>
            </a:r>
            <a:r>
              <a:rPr lang="en-US" altLang="zh-CN" dirty="0"/>
              <a:t>.</a:t>
            </a:r>
            <a:endParaRPr lang="zh-CN" altLang="en-US" dirty="0"/>
          </a:p>
        </p:txBody>
      </p:sp>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5" name="标题 1"/>
          <p:cNvSpPr>
            <a:spLocks noGrp="1"/>
          </p:cNvSpPr>
          <p:nvPr>
            <p:ph type="title"/>
          </p:nvPr>
        </p:nvSpPr>
        <p:spPr>
          <a:xfrm>
            <a:off x="381000" y="355847"/>
            <a:ext cx="8381260" cy="1054394"/>
          </a:xfrm>
        </p:spPr>
        <p:txBody>
          <a:bodyPr/>
          <a:lstStyle/>
          <a:p>
            <a:r>
              <a:rPr lang="en-US" altLang="zh-CN" dirty="0"/>
              <a:t>The reaction quotient</a:t>
            </a:r>
            <a:endParaRPr lang="zh-CN" alt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5" name="标题 1"/>
          <p:cNvSpPr>
            <a:spLocks noGrp="1"/>
          </p:cNvSpPr>
          <p:nvPr>
            <p:ph type="title"/>
          </p:nvPr>
        </p:nvSpPr>
        <p:spPr>
          <a:xfrm>
            <a:off x="381000" y="355847"/>
            <a:ext cx="8381260" cy="1054394"/>
          </a:xfrm>
        </p:spPr>
        <p:txBody>
          <a:bodyPr/>
          <a:lstStyle/>
          <a:p>
            <a:r>
              <a:rPr lang="en-US" altLang="zh-CN" dirty="0"/>
              <a:t>The reaction quotient</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228600" y="1654380"/>
            <a:ext cx="8713341" cy="2390921"/>
          </a:xfrm>
          <a:prstGeom prst="rect">
            <a:avLst/>
          </a:prstGeom>
        </p:spPr>
      </p:pic>
      <p:pic>
        <p:nvPicPr>
          <p:cNvPr id="6" name="图片 5"/>
          <p:cNvPicPr>
            <a:picLocks noChangeAspect="1"/>
          </p:cNvPicPr>
          <p:nvPr/>
        </p:nvPicPr>
        <p:blipFill>
          <a:blip r:embed="rId2">
            <a:lum bright="-20000" contrast="40000"/>
          </a:blip>
          <a:stretch>
            <a:fillRect/>
          </a:stretch>
        </p:blipFill>
        <p:spPr>
          <a:xfrm>
            <a:off x="203188" y="4045301"/>
            <a:ext cx="8764163" cy="219110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5" name="标题 1"/>
          <p:cNvSpPr>
            <a:spLocks noGrp="1"/>
          </p:cNvSpPr>
          <p:nvPr>
            <p:ph type="title"/>
          </p:nvPr>
        </p:nvSpPr>
        <p:spPr>
          <a:xfrm>
            <a:off x="381000" y="355847"/>
            <a:ext cx="8381260" cy="1054394"/>
          </a:xfrm>
        </p:spPr>
        <p:txBody>
          <a:bodyPr/>
          <a:lstStyle/>
          <a:p>
            <a:r>
              <a:rPr lang="en-US" altLang="zh-CN" dirty="0"/>
              <a:t>The reaction quotient</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165099" y="1639272"/>
            <a:ext cx="8794103" cy="4164628"/>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5" name="标题 1"/>
          <p:cNvSpPr>
            <a:spLocks noGrp="1"/>
          </p:cNvSpPr>
          <p:nvPr>
            <p:ph type="title"/>
          </p:nvPr>
        </p:nvSpPr>
        <p:spPr>
          <a:xfrm>
            <a:off x="381000" y="355847"/>
            <a:ext cx="8381260" cy="1054394"/>
          </a:xfrm>
        </p:spPr>
        <p:txBody>
          <a:bodyPr/>
          <a:lstStyle/>
          <a:p>
            <a:r>
              <a:rPr lang="en-US" altLang="zh-CN" dirty="0"/>
              <a:t>The reaction quotient</a:t>
            </a:r>
            <a:endParaRPr lang="zh-CN" altLang="en-US" dirty="0"/>
          </a:p>
        </p:txBody>
      </p:sp>
      <p:sp>
        <p:nvSpPr>
          <p:cNvPr id="6" name="内容占位符 1"/>
          <p:cNvSpPr>
            <a:spLocks noGrp="1"/>
          </p:cNvSpPr>
          <p:nvPr>
            <p:ph idx="1"/>
          </p:nvPr>
        </p:nvSpPr>
        <p:spPr>
          <a:xfrm>
            <a:off x="380999" y="1719071"/>
            <a:ext cx="8407893" cy="4407408"/>
          </a:xfrm>
        </p:spPr>
        <p:txBody>
          <a:bodyPr>
            <a:normAutofit/>
          </a:bodyPr>
          <a:lstStyle/>
          <a:p>
            <a:r>
              <a:rPr lang="en-US" altLang="zh-CN" b="1" dirty="0">
                <a:solidFill>
                  <a:srgbClr val="FF0000"/>
                </a:solidFill>
              </a:rPr>
              <a:t>The reaction quotient, Q, is a measure of the relative amounts of reactants and products present in a reaction at a particular time. </a:t>
            </a:r>
            <a:endParaRPr lang="en-US" altLang="zh-CN" b="1" dirty="0">
              <a:solidFill>
                <a:srgbClr val="FF0000"/>
              </a:solidFill>
            </a:endParaRPr>
          </a:p>
          <a:p>
            <a:r>
              <a:rPr lang="en-US" altLang="zh-CN" dirty="0"/>
              <a:t>Its value is determined from substituting concentrations of reaction components, </a:t>
            </a:r>
            <a:r>
              <a:rPr lang="en-US" altLang="zh-CN" b="1" dirty="0">
                <a:solidFill>
                  <a:srgbClr val="FF0000"/>
                </a:solidFill>
              </a:rPr>
              <a:t>all measured at the same time and under the same temperature</a:t>
            </a:r>
            <a:r>
              <a:rPr lang="en-US" altLang="zh-CN" dirty="0"/>
              <a:t>, into the equilibrium expression.</a:t>
            </a:r>
            <a:endParaRPr lang="en-US" altLang="zh-CN" dirty="0"/>
          </a:p>
          <a:p>
            <a:endParaRPr lang="en-US" altLang="zh-CN" dirty="0"/>
          </a:p>
          <a:p>
            <a:r>
              <a:rPr lang="en-US" altLang="zh-CN" b="1" dirty="0">
                <a:solidFill>
                  <a:srgbClr val="FF0000"/>
                </a:solidFill>
              </a:rPr>
              <a:t>If </a:t>
            </a:r>
            <a:r>
              <a:rPr lang="en-US" altLang="zh-CN" b="1" i="1" dirty="0">
                <a:solidFill>
                  <a:srgbClr val="FF0000"/>
                </a:solidFill>
              </a:rPr>
              <a:t>Q </a:t>
            </a:r>
            <a:r>
              <a:rPr lang="en-US" altLang="zh-CN" b="1" dirty="0">
                <a:solidFill>
                  <a:srgbClr val="FF0000"/>
                </a:solidFill>
              </a:rPr>
              <a:t>= </a:t>
            </a:r>
            <a:r>
              <a:rPr lang="en-US" altLang="zh-CN" b="1" i="1" dirty="0">
                <a:solidFill>
                  <a:srgbClr val="FF0000"/>
                </a:solidFill>
              </a:rPr>
              <a:t>K</a:t>
            </a:r>
            <a:r>
              <a:rPr lang="en-US" altLang="zh-CN" b="1" i="1" baseline="-25000" dirty="0">
                <a:solidFill>
                  <a:srgbClr val="FF0000"/>
                </a:solidFill>
              </a:rPr>
              <a:t>c</a:t>
            </a:r>
            <a:r>
              <a:rPr lang="en-US" altLang="zh-CN" b="1" dirty="0">
                <a:solidFill>
                  <a:srgbClr val="FF0000"/>
                </a:solidFill>
              </a:rPr>
              <a:t>, reaction is at equilibrium, no net reaction occurs.</a:t>
            </a:r>
            <a:endParaRPr lang="en-US" altLang="zh-CN" b="1" dirty="0">
              <a:solidFill>
                <a:srgbClr val="FF0000"/>
              </a:solidFill>
            </a:endParaRPr>
          </a:p>
          <a:p>
            <a:endParaRPr lang="en-US" altLang="zh-CN" b="1" dirty="0">
              <a:solidFill>
                <a:srgbClr val="FF0000"/>
              </a:solidFill>
            </a:endParaRPr>
          </a:p>
          <a:p>
            <a:r>
              <a:rPr lang="en-US" altLang="zh-CN" b="1" dirty="0">
                <a:solidFill>
                  <a:srgbClr val="FF0000"/>
                </a:solidFill>
              </a:rPr>
              <a:t>If </a:t>
            </a:r>
            <a:r>
              <a:rPr lang="en-US" altLang="zh-CN" b="1" i="1" dirty="0">
                <a:solidFill>
                  <a:srgbClr val="FF0000"/>
                </a:solidFill>
              </a:rPr>
              <a:t>Q </a:t>
            </a:r>
            <a:r>
              <a:rPr lang="en-US" altLang="zh-CN" b="1" dirty="0">
                <a:solidFill>
                  <a:srgbClr val="FF0000"/>
                </a:solidFill>
              </a:rPr>
              <a:t>&lt; </a:t>
            </a:r>
            <a:r>
              <a:rPr lang="en-US" altLang="zh-CN" b="1" i="1" dirty="0">
                <a:solidFill>
                  <a:srgbClr val="FF0000"/>
                </a:solidFill>
              </a:rPr>
              <a:t>K</a:t>
            </a:r>
            <a:r>
              <a:rPr lang="en-US" altLang="zh-CN" b="1" i="1" baseline="-25000" dirty="0">
                <a:solidFill>
                  <a:srgbClr val="FF0000"/>
                </a:solidFill>
              </a:rPr>
              <a:t>c</a:t>
            </a:r>
            <a:r>
              <a:rPr lang="en-US" altLang="zh-CN" b="1" dirty="0">
                <a:solidFill>
                  <a:srgbClr val="FF0000"/>
                </a:solidFill>
              </a:rPr>
              <a:t>, reaction proceeds to the right in favor of products.</a:t>
            </a:r>
            <a:endParaRPr lang="en-US" altLang="zh-CN" b="1" dirty="0">
              <a:solidFill>
                <a:srgbClr val="FF0000"/>
              </a:solidFill>
            </a:endParaRPr>
          </a:p>
          <a:p>
            <a:endParaRPr lang="en-US" altLang="zh-CN" b="1" dirty="0">
              <a:solidFill>
                <a:srgbClr val="FF0000"/>
              </a:solidFill>
            </a:endParaRPr>
          </a:p>
          <a:p>
            <a:r>
              <a:rPr lang="en-US" altLang="zh-CN" b="1" dirty="0">
                <a:solidFill>
                  <a:srgbClr val="FF0000"/>
                </a:solidFill>
              </a:rPr>
              <a:t>If </a:t>
            </a:r>
            <a:r>
              <a:rPr lang="en-US" altLang="zh-CN" b="1" i="1" dirty="0">
                <a:solidFill>
                  <a:srgbClr val="FF0000"/>
                </a:solidFill>
              </a:rPr>
              <a:t>Q </a:t>
            </a:r>
            <a:r>
              <a:rPr lang="en-US" altLang="zh-CN" b="1" dirty="0">
                <a:solidFill>
                  <a:srgbClr val="FF0000"/>
                </a:solidFill>
              </a:rPr>
              <a:t>&gt; </a:t>
            </a:r>
            <a:r>
              <a:rPr lang="en-US" altLang="zh-CN" b="1" i="1" dirty="0">
                <a:solidFill>
                  <a:srgbClr val="FF0000"/>
                </a:solidFill>
              </a:rPr>
              <a:t>K</a:t>
            </a:r>
            <a:r>
              <a:rPr lang="en-US" altLang="zh-CN" b="1" i="1" baseline="-25000" dirty="0">
                <a:solidFill>
                  <a:srgbClr val="FF0000"/>
                </a:solidFill>
              </a:rPr>
              <a:t>c</a:t>
            </a:r>
            <a:r>
              <a:rPr lang="en-US" altLang="zh-CN" b="1" dirty="0">
                <a:solidFill>
                  <a:srgbClr val="FF0000"/>
                </a:solidFill>
              </a:rPr>
              <a:t>, reaction proceeds to the left in favor of reactants.</a:t>
            </a:r>
            <a:endParaRPr lang="zh-CN" altLang="en-US" b="1" dirty="0">
              <a:solidFill>
                <a:srgbClr val="FF0000"/>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Example: </a:t>
            </a:r>
            <a:endParaRPr lang="zh-CN" altLang="en-US" dirty="0"/>
          </a:p>
        </p:txBody>
      </p:sp>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5" name="标题 1"/>
          <p:cNvSpPr>
            <a:spLocks noGrp="1"/>
          </p:cNvSpPr>
          <p:nvPr>
            <p:ph type="title"/>
          </p:nvPr>
        </p:nvSpPr>
        <p:spPr>
          <a:xfrm>
            <a:off x="381000" y="355847"/>
            <a:ext cx="8381260" cy="1054394"/>
          </a:xfrm>
        </p:spPr>
        <p:txBody>
          <a:bodyPr/>
          <a:lstStyle/>
          <a:p>
            <a:r>
              <a:rPr lang="en-US" altLang="zh-CN" dirty="0"/>
              <a:t>The reaction quotient</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200486" y="2148430"/>
            <a:ext cx="8741578" cy="38459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0999" y="1719070"/>
            <a:ext cx="8407893" cy="4636009"/>
          </a:xfrm>
        </p:spPr>
        <p:txBody>
          <a:bodyPr>
            <a:normAutofit/>
          </a:bodyPr>
          <a:lstStyle/>
          <a:p>
            <a:r>
              <a:rPr lang="en-US" altLang="zh-CN" dirty="0"/>
              <a:t>Consider the reaction of dissociation between hydrogen iodide (HI) and its elements hydrogen (H</a:t>
            </a:r>
            <a:r>
              <a:rPr lang="en-US" altLang="zh-CN" baseline="-25000" dirty="0"/>
              <a:t>2</a:t>
            </a:r>
            <a:r>
              <a:rPr lang="en-US" altLang="zh-CN" dirty="0"/>
              <a:t>) and iodine (I</a:t>
            </a:r>
            <a:r>
              <a:rPr lang="en-US" altLang="zh-CN" baseline="-25000" dirty="0"/>
              <a:t>2</a:t>
            </a:r>
            <a:r>
              <a:rPr lang="en-US" altLang="zh-CN" dirty="0"/>
              <a:t>). </a:t>
            </a:r>
            <a:endParaRPr lang="en-US" altLang="zh-CN" dirty="0"/>
          </a:p>
          <a:p>
            <a:r>
              <a:rPr lang="en-US" altLang="zh-CN" dirty="0"/>
              <a:t>Hydrogen and hydrogen iodide are both colourless, whereas iodine is released as a purple gas, so this helps us to see what is happening.</a:t>
            </a:r>
            <a:endParaRPr lang="en-US" altLang="zh-CN" dirty="0"/>
          </a:p>
          <a:p>
            <a:endParaRPr lang="en-US" altLang="zh-CN" dirty="0"/>
          </a:p>
          <a:p>
            <a:endParaRPr lang="en-US" altLang="zh-CN" dirty="0"/>
          </a:p>
          <a:p>
            <a:endParaRPr lang="en-US" altLang="zh-CN" dirty="0"/>
          </a:p>
          <a:p>
            <a:r>
              <a:rPr lang="en-US" altLang="zh-CN" dirty="0"/>
              <a:t>If we carry out this reaction starting with hydrogen iodide in a sealed container, there will at first be an increase in the purple colour owing to the production of iodine gas.</a:t>
            </a:r>
            <a:endParaRPr lang="en-US" altLang="zh-CN" dirty="0"/>
          </a:p>
          <a:p>
            <a:r>
              <a:rPr lang="en-US" altLang="zh-CN" dirty="0"/>
              <a:t>But after a while this increase in colour will stop, and it may appear that the reaction too has stopped.</a:t>
            </a:r>
            <a:endParaRPr lang="zh-CN" altLang="en-US" dirty="0"/>
          </a:p>
        </p:txBody>
      </p:sp>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pic>
        <p:nvPicPr>
          <p:cNvPr id="6" name="图片 5"/>
          <p:cNvPicPr>
            <a:picLocks noChangeAspect="1"/>
          </p:cNvPicPr>
          <p:nvPr/>
        </p:nvPicPr>
        <p:blipFill>
          <a:blip r:embed="rId1">
            <a:lum bright="-20000" contrast="40000"/>
          </a:blip>
          <a:stretch>
            <a:fillRect/>
          </a:stretch>
        </p:blipFill>
        <p:spPr>
          <a:xfrm>
            <a:off x="1675815" y="3433704"/>
            <a:ext cx="5335169" cy="978141"/>
          </a:xfrm>
          <a:prstGeom prst="rect">
            <a:avLst/>
          </a:prstGeom>
        </p:spPr>
      </p:pic>
      <p:sp>
        <p:nvSpPr>
          <p:cNvPr id="7" name="Title 2"/>
          <p:cNvSpPr>
            <a:spLocks noGrp="1"/>
          </p:cNvSpPr>
          <p:nvPr>
            <p:ph type="title"/>
          </p:nvPr>
        </p:nvSpPr>
        <p:spPr>
          <a:xfrm>
            <a:off x="381000" y="355847"/>
            <a:ext cx="8381260" cy="1054394"/>
          </a:xfrm>
        </p:spPr>
        <p:txBody>
          <a:bodyPr/>
          <a:lstStyle/>
          <a:p>
            <a:pPr algn="l"/>
            <a:r>
              <a:rPr lang="en-US" sz="2800" dirty="0"/>
              <a:t>Chemical equilibrium</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5" name="标题 1"/>
          <p:cNvSpPr>
            <a:spLocks noGrp="1"/>
          </p:cNvSpPr>
          <p:nvPr>
            <p:ph type="title"/>
          </p:nvPr>
        </p:nvSpPr>
        <p:spPr>
          <a:xfrm>
            <a:off x="381000" y="355847"/>
            <a:ext cx="8381260" cy="1054394"/>
          </a:xfrm>
        </p:spPr>
        <p:txBody>
          <a:bodyPr/>
          <a:lstStyle/>
          <a:p>
            <a:r>
              <a:rPr lang="en-US" altLang="zh-CN" dirty="0"/>
              <a:t>The reaction quotient</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381000" y="1658479"/>
            <a:ext cx="8497430" cy="4970921"/>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a:t>If we know the equilibrium concentrations of all reactants and products in a reaction, we can simply substitute these into the equilibrium expression to calculate K</a:t>
            </a:r>
            <a:r>
              <a:rPr lang="en-US" altLang="zh-CN" baseline="-25000" dirty="0"/>
              <a:t>c</a:t>
            </a:r>
            <a:r>
              <a:rPr lang="en-US" altLang="zh-CN" dirty="0"/>
              <a:t>.</a:t>
            </a:r>
            <a:endParaRPr lang="en-US" altLang="zh-CN" dirty="0"/>
          </a:p>
          <a:p>
            <a:r>
              <a:rPr lang="en-US" altLang="zh-CN" dirty="0"/>
              <a:t>The first step in such a calculation is always to write the equilibrium expression from the chemical equation.</a:t>
            </a:r>
            <a:endParaRPr lang="en-US" altLang="zh-CN" dirty="0"/>
          </a:p>
        </p:txBody>
      </p:sp>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t>calculation of the equilibrium constant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t>calculation of the equilibrium constant</a:t>
            </a:r>
            <a:endParaRPr lang="zh-CN" altLang="en-US" b="1" dirty="0"/>
          </a:p>
        </p:txBody>
      </p:sp>
      <p:pic>
        <p:nvPicPr>
          <p:cNvPr id="5" name="图片 4"/>
          <p:cNvPicPr>
            <a:picLocks noChangeAspect="1"/>
          </p:cNvPicPr>
          <p:nvPr/>
        </p:nvPicPr>
        <p:blipFill>
          <a:blip r:embed="rId1">
            <a:lum bright="-20000" contrast="40000"/>
          </a:blip>
          <a:stretch>
            <a:fillRect/>
          </a:stretch>
        </p:blipFill>
        <p:spPr>
          <a:xfrm>
            <a:off x="101600" y="2142910"/>
            <a:ext cx="8878413" cy="2086484"/>
          </a:xfrm>
          <a:prstGeom prst="rect">
            <a:avLst/>
          </a:prstGeom>
        </p:spPr>
      </p:pic>
      <p:sp>
        <p:nvSpPr>
          <p:cNvPr id="6" name="文本框 5"/>
          <p:cNvSpPr txBox="1"/>
          <p:nvPr/>
        </p:nvSpPr>
        <p:spPr>
          <a:xfrm>
            <a:off x="495300" y="1583843"/>
            <a:ext cx="1917700" cy="461665"/>
          </a:xfrm>
          <a:prstGeom prst="rect">
            <a:avLst/>
          </a:prstGeom>
          <a:noFill/>
        </p:spPr>
        <p:txBody>
          <a:bodyPr wrap="square" rtlCol="0">
            <a:spAutoFit/>
          </a:bodyPr>
          <a:lstStyle/>
          <a:p>
            <a:r>
              <a:rPr lang="en-US" altLang="zh-CN" sz="2400" dirty="0"/>
              <a:t>Practice:</a:t>
            </a:r>
            <a:endParaRPr lang="zh-CN" altLang="en-US" sz="24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t>calculation of the equilibrium constant</a:t>
            </a:r>
            <a:endParaRPr lang="zh-CN" altLang="en-US" b="1" dirty="0"/>
          </a:p>
        </p:txBody>
      </p:sp>
      <p:pic>
        <p:nvPicPr>
          <p:cNvPr id="7" name="图片 6"/>
          <p:cNvPicPr>
            <a:picLocks noChangeAspect="1"/>
          </p:cNvPicPr>
          <p:nvPr/>
        </p:nvPicPr>
        <p:blipFill>
          <a:blip r:embed="rId1">
            <a:lum bright="-20000" contrast="40000"/>
          </a:blip>
          <a:stretch>
            <a:fillRect/>
          </a:stretch>
        </p:blipFill>
        <p:spPr>
          <a:xfrm>
            <a:off x="175031" y="1684235"/>
            <a:ext cx="8793197" cy="415776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More commonly, we may first have to work out the value for the </a:t>
            </a:r>
            <a:r>
              <a:rPr lang="en-US" altLang="zh-CN" b="1" dirty="0">
                <a:solidFill>
                  <a:srgbClr val="FF0000"/>
                </a:solidFill>
              </a:rPr>
              <a:t>equilibrium concentration </a:t>
            </a:r>
            <a:r>
              <a:rPr lang="en-US" altLang="zh-CN" dirty="0"/>
              <a:t>for one or more reactants or products from data on initial concentrations and equilibrium concentrations of other components.</a:t>
            </a:r>
            <a:endParaRPr lang="en-US" altLang="zh-CN" dirty="0"/>
          </a:p>
          <a:p>
            <a:r>
              <a:rPr lang="en-US" altLang="zh-CN" dirty="0"/>
              <a:t>The important thing here is to be sure that </a:t>
            </a:r>
            <a:r>
              <a:rPr lang="en-US" altLang="zh-CN" b="1" dirty="0">
                <a:solidFill>
                  <a:srgbClr val="FF0000"/>
                </a:solidFill>
              </a:rPr>
              <a:t>only equilibrium concentrations are substituted into the equilibrium expression</a:t>
            </a:r>
            <a:r>
              <a:rPr lang="en-US" altLang="zh-CN" dirty="0"/>
              <a:t>. </a:t>
            </a:r>
            <a:endParaRPr lang="en-US" altLang="zh-CN" dirty="0"/>
          </a:p>
          <a:p>
            <a:r>
              <a:rPr lang="en-US" altLang="zh-CN" dirty="0"/>
              <a:t>The steps given below will help you to do this. These steps will be a useful guide through many calculations in this chapter and the work on acids and bases that follows.</a:t>
            </a:r>
            <a:endParaRPr lang="zh-CN" altLang="en-US" dirty="0"/>
          </a:p>
          <a:p>
            <a:endParaRPr lang="zh-CN" altLang="en-US" dirty="0"/>
          </a:p>
        </p:txBody>
      </p:sp>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solidFill>
                  <a:prstClr val="white"/>
                </a:solidFill>
              </a:rPr>
              <a:t>calculation of the equilibrium constant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0999" y="1562100"/>
            <a:ext cx="8407893" cy="5029200"/>
          </a:xfrm>
        </p:spPr>
        <p:txBody>
          <a:bodyPr>
            <a:noAutofit/>
          </a:bodyPr>
          <a:lstStyle/>
          <a:p>
            <a:r>
              <a:rPr lang="en-US" altLang="zh-CN" sz="1800" dirty="0"/>
              <a:t>1. </a:t>
            </a:r>
            <a:r>
              <a:rPr lang="en-US" altLang="zh-CN" sz="1800" b="1" dirty="0">
                <a:solidFill>
                  <a:srgbClr val="FF0000"/>
                </a:solidFill>
              </a:rPr>
              <a:t>Write the balanced equation</a:t>
            </a:r>
            <a:r>
              <a:rPr lang="en-US" altLang="zh-CN" sz="1800" dirty="0"/>
              <a:t>.</a:t>
            </a:r>
            <a:endParaRPr lang="en-US" altLang="zh-CN" sz="1800" dirty="0"/>
          </a:p>
          <a:p>
            <a:r>
              <a:rPr lang="en-US" altLang="zh-CN" sz="1800" dirty="0"/>
              <a:t>2. </a:t>
            </a:r>
            <a:r>
              <a:rPr lang="en-US" altLang="zh-CN" sz="1800" b="1" dirty="0">
                <a:solidFill>
                  <a:srgbClr val="FF0000"/>
                </a:solidFill>
              </a:rPr>
              <a:t>Under the equation, write in the values of the concentrations of each component using three rows: initial, change, and equilibrium</a:t>
            </a:r>
            <a:r>
              <a:rPr lang="en-US" altLang="zh-CN" sz="1800" dirty="0"/>
              <a:t>.</a:t>
            </a:r>
            <a:endParaRPr lang="en-US" altLang="zh-CN" sz="1800" dirty="0"/>
          </a:p>
          <a:p>
            <a:pPr lvl="1"/>
            <a:r>
              <a:rPr lang="en-US" altLang="zh-CN" sz="1600" dirty="0"/>
              <a:t>Initial represents the concentration originally placed in the flask; unless stated otherwise, we assume the initial product concentration is zero.</a:t>
            </a:r>
            <a:endParaRPr lang="en-US" altLang="zh-CN" sz="1600" dirty="0"/>
          </a:p>
          <a:p>
            <a:pPr lvl="1"/>
            <a:r>
              <a:rPr lang="en-US" altLang="zh-CN" sz="1600" dirty="0"/>
              <a:t>Change represents the amount that reacts to reach equilibrium. A minus sign for reactants represents a decrease in concentration as they are used up, and a plus sign for products represents an increase in concentration as they form.</a:t>
            </a:r>
            <a:endParaRPr lang="en-US" altLang="zh-CN" sz="1600" dirty="0"/>
          </a:p>
          <a:p>
            <a:pPr lvl="1"/>
            <a:r>
              <a:rPr lang="en-US" altLang="zh-CN" sz="1600" dirty="0"/>
              <a:t>The changes that occur must be in the same ratio as the coefficients in the balanced equation, so if we know one of the change values we can deduce the others.</a:t>
            </a:r>
            <a:endParaRPr lang="en-US" altLang="zh-CN" sz="1600" dirty="0"/>
          </a:p>
          <a:p>
            <a:pPr lvl="1"/>
            <a:r>
              <a:rPr lang="en-US" altLang="zh-CN" sz="1600" dirty="0"/>
              <a:t>Equilibrium is the concentration present in the equilibrium mixture. This can be calculated by applying the amount of change to the initial concentration for each component. </a:t>
            </a:r>
            <a:endParaRPr lang="en-US" altLang="zh-CN" sz="1600" dirty="0"/>
          </a:p>
          <a:p>
            <a:pPr lvl="1"/>
            <a:r>
              <a:rPr lang="en-US" altLang="zh-CN" sz="1600" dirty="0"/>
              <a:t>equilibrium concentration = initial concentration ± change in concentration</a:t>
            </a:r>
            <a:endParaRPr lang="en-US" altLang="zh-CN" sz="1600" dirty="0"/>
          </a:p>
          <a:p>
            <a:r>
              <a:rPr lang="en-US" altLang="zh-CN" sz="1800" dirty="0"/>
              <a:t>3. </a:t>
            </a:r>
            <a:r>
              <a:rPr lang="en-US" altLang="zh-CN" sz="1800" b="1" dirty="0">
                <a:solidFill>
                  <a:srgbClr val="FF0000"/>
                </a:solidFill>
              </a:rPr>
              <a:t>Write the expression for Kc from the balanced equation. Substitute the values for equilibrium concentration and calculate K</a:t>
            </a:r>
            <a:r>
              <a:rPr lang="en-US" altLang="zh-CN" sz="1800" b="1" baseline="-25000" dirty="0">
                <a:solidFill>
                  <a:srgbClr val="FF0000"/>
                </a:solidFill>
              </a:rPr>
              <a:t>c</a:t>
            </a:r>
            <a:r>
              <a:rPr lang="en-US" altLang="zh-CN" sz="1800" dirty="0"/>
              <a:t>.</a:t>
            </a:r>
            <a:endParaRPr lang="zh-CN" altLang="en-US" sz="1800" dirty="0"/>
          </a:p>
        </p:txBody>
      </p:sp>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solidFill>
                  <a:prstClr val="white"/>
                </a:solidFill>
              </a:rPr>
              <a:t>calculation of the equilibrium constant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0999" y="1719071"/>
            <a:ext cx="8407893" cy="414529"/>
          </a:xfrm>
        </p:spPr>
        <p:txBody>
          <a:bodyPr/>
          <a:lstStyle/>
          <a:p>
            <a:r>
              <a:rPr lang="en-US" altLang="zh-CN" dirty="0"/>
              <a:t>Practice:</a:t>
            </a:r>
            <a:endParaRPr lang="zh-CN" altLang="en-US" dirty="0"/>
          </a:p>
        </p:txBody>
      </p:sp>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solidFill>
                  <a:prstClr val="white"/>
                </a:solidFill>
              </a:rPr>
              <a:t>calculation of the equilibrium constant</a:t>
            </a:r>
            <a:endParaRPr lang="zh-CN" altLang="en-US" dirty="0"/>
          </a:p>
        </p:txBody>
      </p:sp>
      <p:pic>
        <p:nvPicPr>
          <p:cNvPr id="5" name="图片 4"/>
          <p:cNvPicPr>
            <a:picLocks noChangeAspect="1"/>
          </p:cNvPicPr>
          <p:nvPr/>
        </p:nvPicPr>
        <p:blipFill>
          <a:blip r:embed="rId1">
            <a:lum bright="-20000" contrast="40000"/>
          </a:blip>
          <a:stretch>
            <a:fillRect/>
          </a:stretch>
        </p:blipFill>
        <p:spPr>
          <a:xfrm>
            <a:off x="266388" y="2133600"/>
            <a:ext cx="8637113" cy="1306398"/>
          </a:xfrm>
          <a:prstGeom prst="rect">
            <a:avLst/>
          </a:prstGeom>
        </p:spPr>
      </p:pic>
      <p:pic>
        <p:nvPicPr>
          <p:cNvPr id="6" name="图片 5"/>
          <p:cNvPicPr>
            <a:picLocks noChangeAspect="1"/>
          </p:cNvPicPr>
          <p:nvPr/>
        </p:nvPicPr>
        <p:blipFill>
          <a:blip r:embed="rId2">
            <a:lum bright="-20000" contrast="40000"/>
          </a:blip>
          <a:stretch>
            <a:fillRect/>
          </a:stretch>
        </p:blipFill>
        <p:spPr>
          <a:xfrm>
            <a:off x="266388" y="3713227"/>
            <a:ext cx="8495872" cy="12241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solidFill>
                  <a:prstClr val="white"/>
                </a:solidFill>
              </a:rPr>
              <a:t>calculation of the equilibrium constant</a:t>
            </a:r>
            <a:endParaRPr lang="zh-CN" altLang="en-US" dirty="0"/>
          </a:p>
        </p:txBody>
      </p:sp>
      <p:pic>
        <p:nvPicPr>
          <p:cNvPr id="6" name="图片 5"/>
          <p:cNvPicPr>
            <a:picLocks noChangeAspect="1"/>
          </p:cNvPicPr>
          <p:nvPr/>
        </p:nvPicPr>
        <p:blipFill>
          <a:blip r:embed="rId1">
            <a:lum bright="-20000" contrast="40000"/>
          </a:blip>
          <a:stretch>
            <a:fillRect/>
          </a:stretch>
        </p:blipFill>
        <p:spPr>
          <a:xfrm>
            <a:off x="381000" y="1654353"/>
            <a:ext cx="8102600" cy="5059224"/>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0999" y="1719071"/>
            <a:ext cx="8407893" cy="414529"/>
          </a:xfrm>
        </p:spPr>
        <p:txBody>
          <a:bodyPr/>
          <a:lstStyle/>
          <a:p>
            <a:r>
              <a:rPr lang="en-US" altLang="zh-CN" dirty="0"/>
              <a:t>Practice:</a:t>
            </a:r>
            <a:endParaRPr lang="zh-CN" altLang="en-US" dirty="0"/>
          </a:p>
        </p:txBody>
      </p:sp>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solidFill>
                  <a:prstClr val="white"/>
                </a:solidFill>
              </a:rPr>
              <a:t>calculation of the equilibrium constant</a:t>
            </a:r>
            <a:endParaRPr lang="zh-CN" altLang="en-US" dirty="0"/>
          </a:p>
        </p:txBody>
      </p:sp>
      <p:pic>
        <p:nvPicPr>
          <p:cNvPr id="7" name="图片 6"/>
          <p:cNvPicPr>
            <a:picLocks noChangeAspect="1"/>
          </p:cNvPicPr>
          <p:nvPr/>
        </p:nvPicPr>
        <p:blipFill>
          <a:blip r:embed="rId1">
            <a:lum bright="-20000" contrast="40000"/>
          </a:blip>
          <a:stretch>
            <a:fillRect/>
          </a:stretch>
        </p:blipFill>
        <p:spPr>
          <a:xfrm>
            <a:off x="190500" y="2133600"/>
            <a:ext cx="8763000" cy="1418918"/>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solidFill>
                  <a:prstClr val="white"/>
                </a:solidFill>
              </a:rPr>
              <a:t>calculation of the equilibrium constant</a:t>
            </a:r>
            <a:endParaRPr lang="zh-CN" altLang="en-US" dirty="0"/>
          </a:p>
        </p:txBody>
      </p:sp>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brightnessContrast bright="-20000" contrast="40000"/>
                    </a14:imgEffect>
                  </a14:imgLayer>
                </a14:imgProps>
              </a:ext>
            </a:extLst>
          </a:blip>
          <a:stretch>
            <a:fillRect/>
          </a:stretch>
        </p:blipFill>
        <p:spPr>
          <a:xfrm>
            <a:off x="190500" y="1456207"/>
            <a:ext cx="7200900" cy="52586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0999" y="1676941"/>
            <a:ext cx="8407893" cy="4952459"/>
          </a:xfrm>
        </p:spPr>
        <p:txBody>
          <a:bodyPr>
            <a:normAutofit fontScale="92500" lnSpcReduction="10000"/>
          </a:bodyPr>
          <a:lstStyle/>
          <a:p>
            <a:r>
              <a:rPr lang="en-US" altLang="zh-CN" dirty="0"/>
              <a:t>In fact, what has happened is that the rate of the dissociation of HI is fastest at the start when the concentration of HI is greatest and falls as the reaction proceeds. </a:t>
            </a:r>
            <a:endParaRPr lang="en-US" altLang="zh-CN" dirty="0"/>
          </a:p>
          <a:p>
            <a:r>
              <a:rPr lang="en-US" altLang="zh-CN" dirty="0"/>
              <a:t>Meanwhile, the reverse reaction, which initially has a zero rate because there is no H</a:t>
            </a:r>
            <a:r>
              <a:rPr lang="en-US" altLang="zh-CN" baseline="-25000" dirty="0"/>
              <a:t>2</a:t>
            </a:r>
            <a:r>
              <a:rPr lang="en-US" altLang="zh-CN" dirty="0"/>
              <a:t> and I</a:t>
            </a:r>
            <a:r>
              <a:rPr lang="en-US" altLang="zh-CN" baseline="-25000" dirty="0"/>
              <a:t>2</a:t>
            </a:r>
            <a:r>
              <a:rPr lang="en-US" altLang="zh-CN" dirty="0"/>
              <a:t> present, starts slowly and increases in rate as the concentrations of H</a:t>
            </a:r>
            <a:r>
              <a:rPr lang="en-US" altLang="zh-CN" baseline="-25000" dirty="0"/>
              <a:t>2</a:t>
            </a:r>
            <a:r>
              <a:rPr lang="en-US" altLang="zh-CN" dirty="0"/>
              <a:t> and I</a:t>
            </a:r>
            <a:r>
              <a:rPr lang="en-US" altLang="zh-CN" baseline="-25000" dirty="0"/>
              <a:t>2</a:t>
            </a:r>
            <a:r>
              <a:rPr lang="en-US" altLang="zh-CN" dirty="0"/>
              <a:t> increase.</a:t>
            </a:r>
            <a:endParaRPr lang="en-US" altLang="zh-CN" dirty="0"/>
          </a:p>
          <a:p>
            <a:r>
              <a:rPr lang="en-US" altLang="zh-CN" dirty="0"/>
              <a:t>Eventually, the </a:t>
            </a:r>
            <a:r>
              <a:rPr lang="en-US" altLang="zh-CN" b="1" dirty="0">
                <a:solidFill>
                  <a:srgbClr val="FF0000"/>
                </a:solidFill>
              </a:rPr>
              <a:t>rate of dissociation of HI has become equal to the rate of the reverse reaction of association between H</a:t>
            </a:r>
            <a:r>
              <a:rPr lang="en-US" altLang="zh-CN" b="1" baseline="-25000" dirty="0">
                <a:solidFill>
                  <a:srgbClr val="FF0000"/>
                </a:solidFill>
              </a:rPr>
              <a:t>2</a:t>
            </a:r>
            <a:r>
              <a:rPr lang="en-US" altLang="zh-CN" b="1" dirty="0">
                <a:solidFill>
                  <a:srgbClr val="FF0000"/>
                </a:solidFill>
              </a:rPr>
              <a:t> and I</a:t>
            </a:r>
            <a:r>
              <a:rPr lang="en-US" altLang="zh-CN" b="1" baseline="-25000" dirty="0">
                <a:solidFill>
                  <a:srgbClr val="FF0000"/>
                </a:solidFill>
              </a:rPr>
              <a:t>2</a:t>
            </a:r>
            <a:r>
              <a:rPr lang="en-US" altLang="zh-CN" b="1" dirty="0">
                <a:solidFill>
                  <a:srgbClr val="FF0000"/>
                </a:solidFill>
              </a:rPr>
              <a:t>, so the concentrations remain constant</a:t>
            </a:r>
            <a:r>
              <a:rPr lang="en-US" altLang="zh-CN" dirty="0"/>
              <a:t>. </a:t>
            </a:r>
            <a:endParaRPr lang="en-US" altLang="zh-CN" dirty="0"/>
          </a:p>
          <a:p>
            <a:r>
              <a:rPr lang="en-US" altLang="zh-CN" dirty="0"/>
              <a:t>At this point, </a:t>
            </a:r>
            <a:r>
              <a:rPr lang="en-US" altLang="zh-CN" b="1" dirty="0">
                <a:solidFill>
                  <a:srgbClr val="FF0000"/>
                </a:solidFill>
              </a:rPr>
              <a:t>equilibrium</a:t>
            </a:r>
            <a:r>
              <a:rPr lang="en-US" altLang="zh-CN" dirty="0"/>
              <a:t> has been reached.</a:t>
            </a:r>
            <a:endParaRPr lang="en-US" altLang="zh-CN" dirty="0"/>
          </a:p>
          <a:p>
            <a:r>
              <a:rPr lang="en-US" altLang="zh-CN" dirty="0"/>
              <a:t>It is described as </a:t>
            </a:r>
            <a:r>
              <a:rPr lang="en-US" altLang="zh-CN" b="1" dirty="0">
                <a:solidFill>
                  <a:srgbClr val="FF0000"/>
                </a:solidFill>
              </a:rPr>
              <a:t>dynamic</a:t>
            </a:r>
            <a:r>
              <a:rPr lang="en-US" altLang="zh-CN" dirty="0"/>
              <a:t> because both forward and backward reactions are still occurring at the same rate.</a:t>
            </a:r>
            <a:endParaRPr lang="en-US" altLang="zh-CN" dirty="0"/>
          </a:p>
          <a:p>
            <a:r>
              <a:rPr lang="en-US" altLang="zh-CN" dirty="0"/>
              <a:t>If we were to analyse the contents of the flask at this point, we would find that HI, H</a:t>
            </a:r>
            <a:r>
              <a:rPr lang="en-US" altLang="zh-CN" baseline="-25000" dirty="0"/>
              <a:t>2</a:t>
            </a:r>
            <a:r>
              <a:rPr lang="en-US" altLang="zh-CN" dirty="0"/>
              <a:t>, and I</a:t>
            </a:r>
            <a:r>
              <a:rPr lang="en-US" altLang="zh-CN" baseline="-25000" dirty="0"/>
              <a:t>2</a:t>
            </a:r>
            <a:r>
              <a:rPr lang="en-US" altLang="zh-CN" dirty="0"/>
              <a:t> would all be present and that if there were no change in conditions, their concentrations would remain constant over time. We refer to this as the </a:t>
            </a:r>
            <a:r>
              <a:rPr lang="en-US" altLang="zh-CN" b="1" dirty="0">
                <a:solidFill>
                  <a:srgbClr val="FF0000"/>
                </a:solidFill>
              </a:rPr>
              <a:t>equilibrium mixture</a:t>
            </a:r>
            <a:r>
              <a:rPr lang="en-US" altLang="zh-CN" dirty="0"/>
              <a:t>.</a:t>
            </a:r>
            <a:endParaRPr lang="zh-CN" altLang="en-US" dirty="0"/>
          </a:p>
        </p:txBody>
      </p:sp>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6" name="Title 2"/>
          <p:cNvSpPr>
            <a:spLocks noGrp="1"/>
          </p:cNvSpPr>
          <p:nvPr>
            <p:ph type="title"/>
          </p:nvPr>
        </p:nvSpPr>
        <p:spPr>
          <a:xfrm>
            <a:off x="381000" y="355847"/>
            <a:ext cx="8381260" cy="1054394"/>
          </a:xfrm>
        </p:spPr>
        <p:txBody>
          <a:bodyPr/>
          <a:lstStyle/>
          <a:p>
            <a:pPr algn="l"/>
            <a:r>
              <a:rPr lang="en-US" sz="2800" dirty="0"/>
              <a:t>Chemical equilibrium</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If we know the value of K</a:t>
            </a:r>
            <a:r>
              <a:rPr lang="en-US" altLang="zh-CN" baseline="-25000" dirty="0"/>
              <a:t>c</a:t>
            </a:r>
            <a:r>
              <a:rPr lang="en-US" altLang="zh-CN" dirty="0"/>
              <a:t> and the equilibrium concentrations of all but one of the components, we can calculate the remaining equilibrium concentration simply by substituting the values into the equilibrium expression.</a:t>
            </a:r>
            <a:endParaRPr lang="zh-CN" altLang="en-US" dirty="0"/>
          </a:p>
        </p:txBody>
      </p:sp>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solidFill>
                  <a:prstClr val="white"/>
                </a:solidFill>
              </a:rPr>
              <a:t>Calculating equilibrium concentrations</a:t>
            </a:r>
            <a:endParaRPr lang="zh-CN" alt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solidFill>
                  <a:prstClr val="white"/>
                </a:solidFill>
              </a:rPr>
              <a:t>Calculating equilibrium concentrations</a:t>
            </a:r>
            <a:endParaRPr lang="zh-CN" altLang="en-US" dirty="0"/>
          </a:p>
        </p:txBody>
      </p:sp>
      <p:sp>
        <p:nvSpPr>
          <p:cNvPr id="5" name="内容占位符 4"/>
          <p:cNvSpPr>
            <a:spLocks noGrp="1"/>
          </p:cNvSpPr>
          <p:nvPr>
            <p:ph idx="1"/>
          </p:nvPr>
        </p:nvSpPr>
        <p:spPr/>
        <p:txBody>
          <a:bodyPr/>
          <a:lstStyle/>
          <a:p>
            <a:r>
              <a:rPr lang="en-US" altLang="zh-CN" dirty="0"/>
              <a:t>Practice:</a:t>
            </a:r>
            <a:endParaRPr lang="zh-CN" altLang="en-US" dirty="0"/>
          </a:p>
        </p:txBody>
      </p:sp>
      <p:pic>
        <p:nvPicPr>
          <p:cNvPr id="6" name="图片 5"/>
          <p:cNvPicPr>
            <a:picLocks noChangeAspect="1"/>
          </p:cNvPicPr>
          <p:nvPr/>
        </p:nvPicPr>
        <p:blipFill>
          <a:blip r:embed="rId1">
            <a:lum bright="-20000" contrast="40000"/>
          </a:blip>
          <a:stretch>
            <a:fillRect/>
          </a:stretch>
        </p:blipFill>
        <p:spPr>
          <a:xfrm>
            <a:off x="447193" y="2228504"/>
            <a:ext cx="8078970" cy="2807391"/>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solidFill>
                  <a:prstClr val="white"/>
                </a:solidFill>
              </a:rPr>
              <a:t>Calculating equilibrium concentrations</a:t>
            </a:r>
            <a:endParaRPr lang="zh-CN" altLang="en-US" dirty="0"/>
          </a:p>
        </p:txBody>
      </p:sp>
      <p:pic>
        <p:nvPicPr>
          <p:cNvPr id="7" name="图片 6"/>
          <p:cNvPicPr>
            <a:picLocks noChangeAspect="1"/>
          </p:cNvPicPr>
          <p:nvPr/>
        </p:nvPicPr>
        <p:blipFill>
          <a:blip r:embed="rId1">
            <a:lum bright="-20000" contrast="40000"/>
          </a:blip>
          <a:stretch>
            <a:fillRect/>
          </a:stretch>
        </p:blipFill>
        <p:spPr>
          <a:xfrm>
            <a:off x="228599" y="1671593"/>
            <a:ext cx="8713291" cy="3745483"/>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solidFill>
                  <a:prstClr val="white"/>
                </a:solidFill>
              </a:rPr>
              <a:t>Calculating equilibrium concentrations</a:t>
            </a:r>
            <a:endParaRPr lang="zh-CN" altLang="en-US" dirty="0"/>
          </a:p>
        </p:txBody>
      </p:sp>
      <p:sp>
        <p:nvSpPr>
          <p:cNvPr id="5" name="内容占位符 4"/>
          <p:cNvSpPr>
            <a:spLocks noGrp="1"/>
          </p:cNvSpPr>
          <p:nvPr>
            <p:ph idx="1"/>
          </p:nvPr>
        </p:nvSpPr>
        <p:spPr/>
        <p:txBody>
          <a:bodyPr/>
          <a:lstStyle/>
          <a:p>
            <a:r>
              <a:rPr lang="en-US" altLang="zh-CN" dirty="0"/>
              <a:t>Practice:</a:t>
            </a:r>
            <a:endParaRPr lang="zh-CN" altLang="en-US" dirty="0"/>
          </a:p>
        </p:txBody>
      </p:sp>
      <p:pic>
        <p:nvPicPr>
          <p:cNvPr id="2" name="图片 1"/>
          <p:cNvPicPr>
            <a:picLocks noChangeAspect="1"/>
          </p:cNvPicPr>
          <p:nvPr/>
        </p:nvPicPr>
        <p:blipFill>
          <a:blip r:embed="rId1">
            <a:lum bright="-20000" contrast="40000"/>
          </a:blip>
          <a:stretch>
            <a:fillRect/>
          </a:stretch>
        </p:blipFill>
        <p:spPr>
          <a:xfrm>
            <a:off x="208996" y="2219219"/>
            <a:ext cx="8725268" cy="181964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solidFill>
                  <a:prstClr val="white"/>
                </a:solidFill>
              </a:rPr>
              <a:t>Calculating equilibrium concentrations</a:t>
            </a:r>
            <a:endParaRPr lang="zh-CN" altLang="en-US" dirty="0"/>
          </a:p>
        </p:txBody>
      </p:sp>
      <p:pic>
        <p:nvPicPr>
          <p:cNvPr id="2" name="图片 1"/>
          <p:cNvPicPr>
            <a:picLocks noChangeAspect="1"/>
          </p:cNvPicPr>
          <p:nvPr/>
        </p:nvPicPr>
        <p:blipFill>
          <a:blip r:embed="rId1">
            <a:lum bright="-20000" contrast="40000"/>
          </a:blip>
          <a:stretch>
            <a:fillRect/>
          </a:stretch>
        </p:blipFill>
        <p:spPr>
          <a:xfrm>
            <a:off x="262321" y="1565825"/>
            <a:ext cx="8618618" cy="5063575"/>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solidFill>
                  <a:prstClr val="white"/>
                </a:solidFill>
              </a:rPr>
              <a:t>Calculating equilibrium concentrations</a:t>
            </a:r>
            <a:endParaRPr lang="zh-CN" altLang="en-US" dirty="0"/>
          </a:p>
        </p:txBody>
      </p:sp>
      <p:pic>
        <p:nvPicPr>
          <p:cNvPr id="5" name="图片 4"/>
          <p:cNvPicPr>
            <a:picLocks noChangeAspect="1"/>
          </p:cNvPicPr>
          <p:nvPr/>
        </p:nvPicPr>
        <p:blipFill>
          <a:blip r:embed="rId1">
            <a:lum bright="-20000" contrast="40000"/>
          </a:blip>
          <a:stretch>
            <a:fillRect/>
          </a:stretch>
        </p:blipFill>
        <p:spPr>
          <a:xfrm>
            <a:off x="228600" y="1452139"/>
            <a:ext cx="7227374" cy="5177261"/>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solidFill>
                  <a:prstClr val="white"/>
                </a:solidFill>
              </a:rPr>
              <a:t>Calculating equilibrium concentrations</a:t>
            </a:r>
            <a:endParaRPr lang="zh-CN" altLang="en-US" dirty="0"/>
          </a:p>
        </p:txBody>
      </p:sp>
      <p:sp>
        <p:nvSpPr>
          <p:cNvPr id="5" name="内容占位符 4"/>
          <p:cNvSpPr>
            <a:spLocks noGrp="1"/>
          </p:cNvSpPr>
          <p:nvPr>
            <p:ph idx="1"/>
          </p:nvPr>
        </p:nvSpPr>
        <p:spPr/>
        <p:txBody>
          <a:bodyPr>
            <a:normAutofit/>
          </a:bodyPr>
          <a:lstStyle/>
          <a:p>
            <a:r>
              <a:rPr lang="en-US" altLang="zh-CN" dirty="0"/>
              <a:t>In some reactions </a:t>
            </a:r>
            <a:r>
              <a:rPr lang="en-US" altLang="zh-CN" b="1" dirty="0">
                <a:solidFill>
                  <a:srgbClr val="FF0000"/>
                </a:solidFill>
              </a:rPr>
              <a:t>the value of K</a:t>
            </a:r>
            <a:r>
              <a:rPr lang="en-US" altLang="zh-CN" b="1" baseline="-25000" dirty="0">
                <a:solidFill>
                  <a:srgbClr val="FF0000"/>
                </a:solidFill>
              </a:rPr>
              <a:t>c</a:t>
            </a:r>
            <a:r>
              <a:rPr lang="en-US" altLang="zh-CN" b="1" dirty="0">
                <a:solidFill>
                  <a:srgbClr val="FF0000"/>
                </a:solidFill>
              </a:rPr>
              <a:t> is very small</a:t>
            </a:r>
            <a:r>
              <a:rPr lang="en-US" altLang="zh-CN" dirty="0"/>
              <a:t>, less than 10</a:t>
            </a:r>
            <a:r>
              <a:rPr lang="en-US" altLang="zh-CN" baseline="30000" dirty="0"/>
              <a:t>–3</a:t>
            </a:r>
            <a:r>
              <a:rPr lang="en-US" altLang="zh-CN" dirty="0"/>
              <a:t>.</a:t>
            </a:r>
            <a:endParaRPr lang="en-US" altLang="zh-CN" dirty="0"/>
          </a:p>
          <a:p>
            <a:r>
              <a:rPr lang="en-US" altLang="zh-CN" dirty="0"/>
              <a:t> As we learned in section 7.1, this represents a reaction in which the forward reaction has hardly proceeded and the equilibrium mixture consists almost entirely of reactants.</a:t>
            </a:r>
            <a:endParaRPr lang="en-US" altLang="zh-CN" dirty="0"/>
          </a:p>
          <a:p>
            <a:r>
              <a:rPr lang="en-US" altLang="zh-CN" dirty="0"/>
              <a:t>In other words, </a:t>
            </a:r>
            <a:r>
              <a:rPr lang="en-US" altLang="zh-CN" b="1" dirty="0">
                <a:solidFill>
                  <a:srgbClr val="FF0000"/>
                </a:solidFill>
              </a:rPr>
              <a:t>the change in reactant concentrations is close to zero, as the equilibrium concentrations of reactants are approximately equal to their initial concentrations</a:t>
            </a:r>
            <a:r>
              <a:rPr lang="en-US" altLang="zh-CN" dirty="0"/>
              <a:t>:</a:t>
            </a:r>
            <a:endParaRPr lang="en-US" altLang="zh-CN" dirty="0"/>
          </a:p>
          <a:p>
            <a:r>
              <a:rPr lang="en-US" altLang="zh-CN" b="1" dirty="0">
                <a:solidFill>
                  <a:srgbClr val="FF0000"/>
                </a:solidFill>
              </a:rPr>
              <a:t>[reactant]</a:t>
            </a:r>
            <a:r>
              <a:rPr lang="en-US" altLang="zh-CN" b="1" baseline="-25000" dirty="0">
                <a:solidFill>
                  <a:srgbClr val="FF0000"/>
                </a:solidFill>
              </a:rPr>
              <a:t>initial</a:t>
            </a:r>
            <a:r>
              <a:rPr lang="en-US" altLang="zh-CN" b="1" dirty="0">
                <a:solidFill>
                  <a:srgbClr val="FF0000"/>
                </a:solidFill>
              </a:rPr>
              <a:t> </a:t>
            </a:r>
            <a:r>
              <a:rPr lang="zh-CN" altLang="en-US" b="1" dirty="0">
                <a:solidFill>
                  <a:srgbClr val="FF0000"/>
                </a:solidFill>
              </a:rPr>
              <a:t>≈</a:t>
            </a:r>
            <a:r>
              <a:rPr lang="en-US" altLang="zh-CN" b="1" dirty="0">
                <a:solidFill>
                  <a:srgbClr val="FF0000"/>
                </a:solidFill>
              </a:rPr>
              <a:t> [reactant]</a:t>
            </a:r>
            <a:r>
              <a:rPr lang="en-US" altLang="zh-CN" b="1" baseline="-25000" dirty="0">
                <a:solidFill>
                  <a:srgbClr val="FF0000"/>
                </a:solidFill>
              </a:rPr>
              <a:t>equilibrium</a:t>
            </a:r>
            <a:endParaRPr lang="en-US" altLang="zh-CN" b="1" baseline="-25000" dirty="0">
              <a:solidFill>
                <a:srgbClr val="FF0000"/>
              </a:solidFill>
            </a:endParaRPr>
          </a:p>
          <a:p>
            <a:r>
              <a:rPr lang="en-US" altLang="zh-CN" dirty="0"/>
              <a:t>This situation is common in the study of weak acids and bases as they dissociate only slightly, and so this approximation will help you in these calculations in Chapter 8.</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solidFill>
                  <a:prstClr val="white"/>
                </a:solidFill>
              </a:rPr>
              <a:t>Calculating equilibrium concentrations</a:t>
            </a:r>
            <a:endParaRPr lang="zh-CN" altLang="en-US" dirty="0"/>
          </a:p>
        </p:txBody>
      </p:sp>
      <p:sp>
        <p:nvSpPr>
          <p:cNvPr id="5" name="内容占位符 4"/>
          <p:cNvSpPr>
            <a:spLocks noGrp="1"/>
          </p:cNvSpPr>
          <p:nvPr>
            <p:ph idx="1"/>
          </p:nvPr>
        </p:nvSpPr>
        <p:spPr/>
        <p:txBody>
          <a:bodyPr/>
          <a:lstStyle/>
          <a:p>
            <a:r>
              <a:rPr lang="en-US" altLang="zh-CN" dirty="0"/>
              <a:t>Practice:</a:t>
            </a:r>
            <a:endParaRPr lang="zh-CN" altLang="en-US" dirty="0"/>
          </a:p>
        </p:txBody>
      </p:sp>
      <p:pic>
        <p:nvPicPr>
          <p:cNvPr id="6" name="图片 5"/>
          <p:cNvPicPr>
            <a:picLocks noChangeAspect="1"/>
          </p:cNvPicPr>
          <p:nvPr/>
        </p:nvPicPr>
        <p:blipFill>
          <a:blip r:embed="rId1">
            <a:lum bright="-20000" contrast="40000"/>
          </a:blip>
          <a:stretch>
            <a:fillRect/>
          </a:stretch>
        </p:blipFill>
        <p:spPr>
          <a:xfrm>
            <a:off x="190130" y="2142651"/>
            <a:ext cx="8763000" cy="1953381"/>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solidFill>
                  <a:prstClr val="white"/>
                </a:solidFill>
              </a:rPr>
              <a:t>Calculating equilibrium concentrations</a:t>
            </a:r>
            <a:endParaRPr lang="zh-CN" altLang="en-US" dirty="0"/>
          </a:p>
        </p:txBody>
      </p:sp>
      <p:pic>
        <p:nvPicPr>
          <p:cNvPr id="5" name="图片 4"/>
          <p:cNvPicPr>
            <a:picLocks noChangeAspect="1"/>
          </p:cNvPicPr>
          <p:nvPr/>
        </p:nvPicPr>
        <p:blipFill>
          <a:blip r:embed="rId1">
            <a:lum bright="-20000" contrast="40000"/>
          </a:blip>
          <a:stretch>
            <a:fillRect/>
          </a:stretch>
        </p:blipFill>
        <p:spPr>
          <a:xfrm>
            <a:off x="188630" y="1701483"/>
            <a:ext cx="8777570" cy="3394374"/>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solidFill>
                  <a:prstClr val="white"/>
                </a:solidFill>
              </a:rPr>
              <a:t>Calculating equilibrium concentrations</a:t>
            </a:r>
            <a:endParaRPr lang="zh-CN" altLang="en-US" dirty="0"/>
          </a:p>
        </p:txBody>
      </p:sp>
      <p:pic>
        <p:nvPicPr>
          <p:cNvPr id="2" name="图片 1"/>
          <p:cNvPicPr>
            <a:picLocks noChangeAspect="1"/>
          </p:cNvPicPr>
          <p:nvPr/>
        </p:nvPicPr>
        <p:blipFill>
          <a:blip r:embed="rId1">
            <a:lum bright="-20000" contrast="40000"/>
          </a:blip>
          <a:stretch>
            <a:fillRect/>
          </a:stretch>
        </p:blipFill>
        <p:spPr>
          <a:xfrm>
            <a:off x="200610" y="1410241"/>
            <a:ext cx="7216927" cy="525870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In studies of equilibria we are dealing with reversible reactions – those that occur in both directions. </a:t>
            </a:r>
            <a:endParaRPr lang="en-US" altLang="zh-CN" dirty="0"/>
          </a:p>
          <a:p>
            <a:r>
              <a:rPr lang="en-US" altLang="zh-CN" dirty="0"/>
              <a:t>The convention is to describe the reaction from left to right (reactants to products) as the </a:t>
            </a:r>
            <a:r>
              <a:rPr lang="en-US" altLang="zh-CN" b="1" dirty="0">
                <a:solidFill>
                  <a:srgbClr val="FF0000"/>
                </a:solidFill>
              </a:rPr>
              <a:t>forward reaction</a:t>
            </a:r>
            <a:r>
              <a:rPr lang="en-US" altLang="zh-CN" dirty="0"/>
              <a:t>, and the reaction from right to left (products to reactants) as the </a:t>
            </a:r>
            <a:r>
              <a:rPr lang="en-US" altLang="zh-CN" b="1" dirty="0">
                <a:solidFill>
                  <a:srgbClr val="FF0000"/>
                </a:solidFill>
              </a:rPr>
              <a:t>backward reaction</a:t>
            </a:r>
            <a:r>
              <a:rPr lang="en-US" altLang="zh-CN" b="1" dirty="0"/>
              <a:t> </a:t>
            </a:r>
            <a:r>
              <a:rPr lang="en-US" altLang="zh-CN" dirty="0"/>
              <a:t>or</a:t>
            </a:r>
            <a:r>
              <a:rPr lang="en-US" altLang="zh-CN" b="1" dirty="0"/>
              <a:t> </a:t>
            </a:r>
            <a:r>
              <a:rPr lang="en-US" altLang="zh-CN" b="1" dirty="0">
                <a:solidFill>
                  <a:srgbClr val="FF0000"/>
                </a:solidFill>
              </a:rPr>
              <a:t>reverse reaction</a:t>
            </a:r>
            <a:r>
              <a:rPr lang="en-US" altLang="zh-CN" dirty="0"/>
              <a:t>. </a:t>
            </a:r>
            <a:endParaRPr lang="en-US" altLang="zh-CN" dirty="0"/>
          </a:p>
          <a:p>
            <a:r>
              <a:rPr lang="en-US" altLang="zh-CN" dirty="0"/>
              <a:t>The symbol       is used to show that the reaction is an equilibrium reaction.</a:t>
            </a:r>
            <a:endParaRPr lang="zh-CN" altLang="en-US" dirty="0"/>
          </a:p>
        </p:txBody>
      </p:sp>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pic>
        <p:nvPicPr>
          <p:cNvPr id="5" name="图片 4"/>
          <p:cNvPicPr>
            <a:picLocks noChangeAspect="1"/>
          </p:cNvPicPr>
          <p:nvPr/>
        </p:nvPicPr>
        <p:blipFill>
          <a:blip r:embed="rId1"/>
          <a:stretch>
            <a:fillRect/>
          </a:stretch>
        </p:blipFill>
        <p:spPr>
          <a:xfrm>
            <a:off x="2808666" y="4759596"/>
            <a:ext cx="3251913" cy="1816547"/>
          </a:xfrm>
          <a:prstGeom prst="rect">
            <a:avLst/>
          </a:prstGeom>
        </p:spPr>
      </p:pic>
      <p:sp>
        <p:nvSpPr>
          <p:cNvPr id="6" name="Title 2"/>
          <p:cNvSpPr>
            <a:spLocks noGrp="1"/>
          </p:cNvSpPr>
          <p:nvPr>
            <p:ph type="title"/>
          </p:nvPr>
        </p:nvSpPr>
        <p:spPr>
          <a:xfrm>
            <a:off x="381000" y="355847"/>
            <a:ext cx="8381260" cy="1054394"/>
          </a:xfrm>
        </p:spPr>
        <p:txBody>
          <a:bodyPr/>
          <a:lstStyle/>
          <a:p>
            <a:pPr algn="l"/>
            <a:r>
              <a:rPr lang="en-US" sz="2800" dirty="0"/>
              <a:t>Chemical equilibrium</a:t>
            </a:r>
            <a:endParaRPr lang="en-US" sz="2800" dirty="0"/>
          </a:p>
        </p:txBody>
      </p:sp>
      <p:pic>
        <p:nvPicPr>
          <p:cNvPr id="7" name="图片 6"/>
          <p:cNvPicPr>
            <a:picLocks noChangeAspect="1"/>
          </p:cNvPicPr>
          <p:nvPr/>
        </p:nvPicPr>
        <p:blipFill>
          <a:blip r:embed="rId2">
            <a:lum bright="-20000" contrast="40000"/>
          </a:blip>
          <a:stretch>
            <a:fillRect/>
          </a:stretch>
        </p:blipFill>
        <p:spPr>
          <a:xfrm>
            <a:off x="2298661" y="3714717"/>
            <a:ext cx="355678" cy="2667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F7886C9C-DC18-4195-8FD5-A50AA931D419}" type="slidenum">
              <a:rPr lang="en-US" smtClean="0"/>
            </a:fld>
            <a:endParaRPr lang="en-US" dirty="0"/>
          </a:p>
        </p:txBody>
      </p:sp>
      <p:pic>
        <p:nvPicPr>
          <p:cNvPr id="5" name="图片 4"/>
          <p:cNvPicPr>
            <a:picLocks noChangeAspect="1"/>
          </p:cNvPicPr>
          <p:nvPr>
            <p:custDataLst>
              <p:tags r:id="rId1"/>
            </p:custDataLst>
          </p:nvPr>
        </p:nvPicPr>
        <p:blipFill>
          <a:blip r:embed="rId2"/>
          <a:srcRect b="34835"/>
          <a:stretch>
            <a:fillRect/>
          </a:stretch>
        </p:blipFill>
        <p:spPr>
          <a:xfrm>
            <a:off x="167640" y="665480"/>
            <a:ext cx="8808085" cy="3369945"/>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F7886C9C-DC18-4195-8FD5-A50AA931D419}" type="slidenum">
              <a:rPr lang="en-US" smtClean="0"/>
            </a:fld>
            <a:endParaRPr lang="en-US" dirty="0"/>
          </a:p>
        </p:txBody>
      </p:sp>
      <p:pic>
        <p:nvPicPr>
          <p:cNvPr id="6" name="图片 5"/>
          <p:cNvPicPr>
            <a:picLocks noChangeAspect="1"/>
          </p:cNvPicPr>
          <p:nvPr>
            <p:custDataLst>
              <p:tags r:id="rId1"/>
            </p:custDataLst>
          </p:nvPr>
        </p:nvPicPr>
        <p:blipFill>
          <a:blip r:embed="rId2"/>
          <a:stretch>
            <a:fillRect/>
          </a:stretch>
        </p:blipFill>
        <p:spPr>
          <a:xfrm>
            <a:off x="252095" y="241935"/>
            <a:ext cx="8545195" cy="485394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F7886C9C-DC18-4195-8FD5-A50AA931D419}" type="slidenum">
              <a:rPr lang="en-US" smtClean="0"/>
            </a:fld>
            <a:endParaRPr lang="en-US" dirty="0"/>
          </a:p>
        </p:txBody>
      </p:sp>
      <p:pic>
        <p:nvPicPr>
          <p:cNvPr id="5" name="内容占位符 4"/>
          <p:cNvPicPr>
            <a:picLocks noChangeAspect="1"/>
          </p:cNvPicPr>
          <p:nvPr>
            <p:ph idx="1"/>
          </p:nvPr>
        </p:nvPicPr>
        <p:blipFill>
          <a:blip r:embed="rId1"/>
          <a:stretch>
            <a:fillRect/>
          </a:stretch>
        </p:blipFill>
        <p:spPr>
          <a:xfrm>
            <a:off x="494665" y="465455"/>
            <a:ext cx="7901940" cy="5551170"/>
          </a:xfrm>
          <a:prstGeom prst="rect">
            <a:avLst/>
          </a:prstGeom>
        </p:spPr>
      </p:pic>
      <p:sp>
        <p:nvSpPr>
          <p:cNvPr id="6" name="矩形 5"/>
          <p:cNvSpPr/>
          <p:nvPr/>
        </p:nvSpPr>
        <p:spPr>
          <a:xfrm>
            <a:off x="4763135" y="5824855"/>
            <a:ext cx="2291715" cy="191770"/>
          </a:xfrm>
          <a:prstGeom prst="rect">
            <a:avLst/>
          </a:prstGeom>
          <a:solidFill>
            <a:srgbClr val="FFF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F7886C9C-DC18-4195-8FD5-A50AA931D419}" type="slidenum">
              <a:rPr lang="en-US" smtClean="0"/>
            </a:fld>
            <a:endParaRPr lang="en-US" dirty="0"/>
          </a:p>
        </p:txBody>
      </p:sp>
      <p:pic>
        <p:nvPicPr>
          <p:cNvPr id="5" name="图片 4"/>
          <p:cNvPicPr>
            <a:picLocks noChangeAspect="1"/>
          </p:cNvPicPr>
          <p:nvPr/>
        </p:nvPicPr>
        <p:blipFill>
          <a:blip r:embed="rId1"/>
          <a:stretch>
            <a:fillRect/>
          </a:stretch>
        </p:blipFill>
        <p:spPr>
          <a:xfrm>
            <a:off x="590550" y="962025"/>
            <a:ext cx="7962900" cy="4933950"/>
          </a:xfrm>
          <a:prstGeom prst="rect">
            <a:avLst/>
          </a:prstGeom>
        </p:spPr>
      </p:pic>
      <p:sp>
        <p:nvSpPr>
          <p:cNvPr id="6" name="矩形 5"/>
          <p:cNvSpPr/>
          <p:nvPr>
            <p:custDataLst>
              <p:tags r:id="rId2"/>
            </p:custDataLst>
          </p:nvPr>
        </p:nvSpPr>
        <p:spPr>
          <a:xfrm>
            <a:off x="1149985" y="962025"/>
            <a:ext cx="2745105" cy="226060"/>
          </a:xfrm>
          <a:prstGeom prst="rect">
            <a:avLst/>
          </a:prstGeom>
          <a:solidFill>
            <a:srgbClr val="FFF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317500" y="2571750"/>
            <a:ext cx="8166100" cy="895350"/>
          </a:xfrm>
          <a:prstGeom prst="rect">
            <a:avLst/>
          </a:prstGeom>
        </p:spPr>
      </p:pic>
      <p:sp>
        <p:nvSpPr>
          <p:cNvPr id="2" name="灯片编号占位符 1"/>
          <p:cNvSpPr>
            <a:spLocks noGrp="1"/>
          </p:cNvSpPr>
          <p:nvPr>
            <p:ph type="sldNum" sz="quarter" idx="12"/>
          </p:nvPr>
        </p:nvSpPr>
        <p:spPr/>
        <p:txBody>
          <a:bodyPr/>
          <a:lstStyle/>
          <a:p>
            <a:fld id="{F7886C9C-DC18-4195-8FD5-A50AA931D419}" type="slidenum">
              <a:rPr lang="en-US" smtClean="0"/>
            </a:fld>
            <a:endParaRPr lang="en-US" dirty="0"/>
          </a:p>
        </p:txBody>
      </p:sp>
      <p:sp>
        <p:nvSpPr>
          <p:cNvPr id="4" name="Subtitle 5"/>
          <p:cNvSpPr txBox="1"/>
          <p:nvPr/>
        </p:nvSpPr>
        <p:spPr>
          <a:xfrm>
            <a:off x="317500" y="574040"/>
            <a:ext cx="8467090" cy="995680"/>
          </a:xfrm>
          <a:prstGeom prst="rect">
            <a:avLst/>
          </a:prstGeom>
        </p:spPr>
        <p:txBody>
          <a:bodyPr>
            <a:normAutofit fontScale="90000" lnSpcReduction="20000"/>
          </a:bodyPr>
          <a:lstStyle>
            <a:lvl1pPr marL="274320" indent="-228600" algn="l" defTabSz="914400" rtl="0" eaLnBrk="1" latinLnBrk="0" hangingPunct="1">
              <a:spcBef>
                <a:spcPct val="20000"/>
              </a:spcBef>
              <a:buClr>
                <a:schemeClr val="accent1"/>
              </a:buClr>
              <a:buFont typeface="Wingdings 2" panose="05020102010507070707"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anose="05000000000000000000"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anose="05000000000000000000"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anose="05000000000000000000"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anose="05000000000000000000"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anose="05000000000000000000"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anose="05000000000000000000"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anose="05000000000000000000"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anose="05000000000000000000" pitchFamily="2" charset="2"/>
              <a:buChar char="§"/>
              <a:defRPr sz="1200" kern="1200">
                <a:solidFill>
                  <a:schemeClr val="tx2"/>
                </a:solidFill>
                <a:latin typeface="+mn-lt"/>
                <a:ea typeface="+mn-ea"/>
                <a:cs typeface="+mn-cs"/>
              </a:defRPr>
            </a:lvl9pPr>
          </a:lstStyle>
          <a:p>
            <a:r>
              <a:rPr lang="en-US" sz="3200" dirty="0"/>
              <a:t>10.4 Equilibrium &amp; Gibbs Free Energy </a:t>
            </a:r>
            <a:endParaRPr lang="en-US" sz="3200" dirty="0"/>
          </a:p>
          <a:p>
            <a:pPr marL="45720" indent="0">
              <a:buNone/>
            </a:pPr>
            <a:r>
              <a:rPr lang="en-US" sz="3200" dirty="0"/>
              <a:t>(Higher Level)</a:t>
            </a:r>
            <a:endParaRPr lang="en-US" sz="3200" dirty="0"/>
          </a:p>
        </p:txBody>
      </p:sp>
      <p:pic>
        <p:nvPicPr>
          <p:cNvPr id="3" name="图片 2"/>
          <p:cNvPicPr>
            <a:picLocks noChangeAspect="1"/>
          </p:cNvPicPr>
          <p:nvPr/>
        </p:nvPicPr>
        <p:blipFill>
          <a:blip r:embed="rId2"/>
          <a:stretch>
            <a:fillRect/>
          </a:stretch>
        </p:blipFill>
        <p:spPr>
          <a:xfrm>
            <a:off x="317500" y="1946910"/>
            <a:ext cx="8166100" cy="660400"/>
          </a:xfrm>
          <a:prstGeom prst="rect">
            <a:avLst/>
          </a:prstGeom>
        </p:spPr>
      </p:pic>
      <p:pic>
        <p:nvPicPr>
          <p:cNvPr id="7" name="图片 6"/>
          <p:cNvPicPr>
            <a:picLocks noChangeAspect="1"/>
          </p:cNvPicPr>
          <p:nvPr/>
        </p:nvPicPr>
        <p:blipFill>
          <a:blip r:embed="rId3"/>
          <a:stretch>
            <a:fillRect/>
          </a:stretch>
        </p:blipFill>
        <p:spPr>
          <a:xfrm>
            <a:off x="317500" y="3705225"/>
            <a:ext cx="8166100" cy="195580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l-GR" altLang="zh-CN" dirty="0">
                <a:solidFill>
                  <a:schemeClr val="bg1"/>
                </a:solidFill>
                <a:sym typeface="+mn-ea"/>
              </a:rPr>
              <a:t>Δ</a:t>
            </a:r>
            <a:r>
              <a:rPr lang="en-US" altLang="zh-CN" dirty="0">
                <a:solidFill>
                  <a:schemeClr val="bg1"/>
                </a:solidFill>
                <a:sym typeface="+mn-ea"/>
              </a:rPr>
              <a:t>G &amp; </a:t>
            </a:r>
            <a:r>
              <a:rPr lang="el-GR" altLang="zh-CN" dirty="0">
                <a:solidFill>
                  <a:schemeClr val="bg1"/>
                </a:solidFill>
                <a:sym typeface="+mn-ea"/>
              </a:rPr>
              <a:t>Δ</a:t>
            </a:r>
            <a:r>
              <a:rPr lang="en-US" altLang="zh-CN" dirty="0">
                <a:solidFill>
                  <a:schemeClr val="bg1"/>
                </a:solidFill>
                <a:sym typeface="+mn-ea"/>
              </a:rPr>
              <a:t>G</a:t>
            </a:r>
            <a:r>
              <a:rPr lang="en-US" altLang="zh-CN" strike="sngStrike" baseline="30000" dirty="0">
                <a:solidFill>
                  <a:schemeClr val="bg1"/>
                </a:solidFill>
                <a:sym typeface="+mn-ea"/>
              </a:rPr>
              <a:t>o</a:t>
            </a:r>
            <a:endParaRPr lang="en-US" altLang="zh-CN" strike="sngStrike" baseline="30000" dirty="0">
              <a:solidFill>
                <a:schemeClr val="bg1"/>
              </a:solidFill>
              <a:sym typeface="+mn-ea"/>
            </a:endParaRPr>
          </a:p>
        </p:txBody>
      </p:sp>
      <p:sp>
        <p:nvSpPr>
          <p:cNvPr id="5" name="内容占位符 4"/>
          <p:cNvSpPr>
            <a:spLocks noGrp="1"/>
          </p:cNvSpPr>
          <p:nvPr>
            <p:ph idx="1"/>
          </p:nvPr>
        </p:nvSpPr>
        <p:spPr>
          <a:xfrm>
            <a:off x="381000" y="1673860"/>
            <a:ext cx="8408035" cy="4939030"/>
          </a:xfrm>
        </p:spPr>
        <p:txBody>
          <a:bodyPr>
            <a:normAutofit fontScale="90000"/>
          </a:bodyPr>
          <a:lstStyle/>
          <a:p>
            <a:r>
              <a:rPr lang="en-US" altLang="zh-CN" dirty="0">
                <a:solidFill>
                  <a:schemeClr val="tx1"/>
                </a:solidFill>
              </a:rPr>
              <a:t>The standard free energy change </a:t>
            </a:r>
            <a:r>
              <a:rPr lang="el-GR" altLang="zh-CN" b="1" dirty="0">
                <a:solidFill>
                  <a:schemeClr val="tx1"/>
                </a:solidFill>
                <a:sym typeface="+mn-ea"/>
              </a:rPr>
              <a:t>Δ</a:t>
            </a:r>
            <a:r>
              <a:rPr lang="en-US" altLang="zh-CN" b="1" dirty="0">
                <a:solidFill>
                  <a:schemeClr val="tx1"/>
                </a:solidFill>
                <a:sym typeface="+mn-ea"/>
              </a:rPr>
              <a:t>G</a:t>
            </a:r>
            <a:r>
              <a:rPr lang="en-US" altLang="zh-CN" b="1" strike="sngStrike" baseline="30000" dirty="0">
                <a:solidFill>
                  <a:schemeClr val="tx1"/>
                </a:solidFill>
                <a:sym typeface="+mn-ea"/>
              </a:rPr>
              <a:t>o</a:t>
            </a:r>
            <a:r>
              <a:rPr lang="en-US" altLang="zh-CN" b="1" dirty="0">
                <a:solidFill>
                  <a:schemeClr val="tx1"/>
                </a:solidFill>
                <a:sym typeface="+mn-ea"/>
              </a:rPr>
              <a:t> can be calculated for a reaction from the equation:</a:t>
            </a:r>
            <a:endParaRPr lang="en-US" altLang="zh-CN" b="1" dirty="0">
              <a:solidFill>
                <a:schemeClr val="tx1"/>
              </a:solidFill>
              <a:sym typeface="+mn-ea"/>
            </a:endParaRPr>
          </a:p>
          <a:p>
            <a:endParaRPr lang="en-US" altLang="zh-CN" dirty="0">
              <a:solidFill>
                <a:schemeClr val="tx1"/>
              </a:solidFill>
            </a:endParaRPr>
          </a:p>
          <a:p>
            <a:r>
              <a:rPr lang="en-US" altLang="zh-CN" dirty="0">
                <a:solidFill>
                  <a:schemeClr val="tx1"/>
                </a:solidFill>
              </a:rPr>
              <a:t>The G</a:t>
            </a:r>
            <a:r>
              <a:rPr lang="en-US" altLang="zh-CN" strike="sngStrike" baseline="30000" dirty="0">
                <a:solidFill>
                  <a:schemeClr val="tx1"/>
                </a:solidFill>
              </a:rPr>
              <a:t>o</a:t>
            </a:r>
            <a:r>
              <a:rPr lang="en-US" altLang="zh-CN" dirty="0">
                <a:solidFill>
                  <a:schemeClr val="tx1"/>
                </a:solidFill>
              </a:rPr>
              <a:t> is the G that pure products or reactants contain, so the </a:t>
            </a:r>
            <a:r>
              <a:rPr lang="el-GR" altLang="zh-CN" b="1" dirty="0">
                <a:solidFill>
                  <a:srgbClr val="FF0000"/>
                </a:solidFill>
                <a:sym typeface="+mn-ea"/>
              </a:rPr>
              <a:t>Δ</a:t>
            </a:r>
            <a:r>
              <a:rPr lang="en-US" altLang="zh-CN" b="1" dirty="0">
                <a:solidFill>
                  <a:srgbClr val="FF0000"/>
                </a:solidFill>
                <a:sym typeface="+mn-ea"/>
              </a:rPr>
              <a:t>G</a:t>
            </a:r>
            <a:r>
              <a:rPr lang="en-US" altLang="zh-CN" b="1" strike="sngStrike" baseline="30000" dirty="0">
                <a:solidFill>
                  <a:srgbClr val="FF0000"/>
                </a:solidFill>
                <a:sym typeface="+mn-ea"/>
              </a:rPr>
              <a:t>o</a:t>
            </a:r>
            <a:r>
              <a:rPr lang="en-US" altLang="zh-CN" b="1" baseline="30000" dirty="0">
                <a:solidFill>
                  <a:srgbClr val="FF0000"/>
                </a:solidFill>
                <a:sym typeface="+mn-ea"/>
              </a:rPr>
              <a:t> </a:t>
            </a:r>
            <a:r>
              <a:rPr lang="en-US" altLang="zh-CN" b="1" dirty="0">
                <a:solidFill>
                  <a:srgbClr val="FF0000"/>
                </a:solidFill>
                <a:sym typeface="+mn-ea"/>
              </a:rPr>
              <a:t>is the free energy difference between pure products and pure reactants</a:t>
            </a:r>
            <a:r>
              <a:rPr lang="en-US" altLang="zh-CN" dirty="0">
                <a:solidFill>
                  <a:schemeClr val="tx1"/>
                </a:solidFill>
              </a:rPr>
              <a:t>. </a:t>
            </a:r>
            <a:endParaRPr lang="en-US" altLang="zh-CN" dirty="0">
              <a:solidFill>
                <a:schemeClr val="tx1"/>
              </a:solidFill>
            </a:endParaRPr>
          </a:p>
          <a:p>
            <a:endParaRPr lang="en-US" altLang="zh-CN" dirty="0">
              <a:solidFill>
                <a:schemeClr val="tx1"/>
              </a:solidFill>
            </a:endParaRPr>
          </a:p>
          <a:p>
            <a:r>
              <a:rPr lang="en-US" altLang="zh-CN" dirty="0">
                <a:solidFill>
                  <a:schemeClr val="tx1"/>
                </a:solidFill>
              </a:rPr>
              <a:t>Remember that the Gibbs free energy change, </a:t>
            </a:r>
            <a:r>
              <a:rPr lang="el-GR" altLang="zh-CN" dirty="0">
                <a:solidFill>
                  <a:schemeClr val="tx1"/>
                </a:solidFill>
              </a:rPr>
              <a:t>Δ</a:t>
            </a:r>
            <a:r>
              <a:rPr lang="en-US" altLang="zh-CN" dirty="0">
                <a:solidFill>
                  <a:schemeClr val="tx1"/>
                </a:solidFill>
              </a:rPr>
              <a:t>G, is a measure of </a:t>
            </a:r>
            <a:r>
              <a:rPr lang="en-US" altLang="zh-CN">
                <a:solidFill>
                  <a:schemeClr val="tx1"/>
                </a:solidFill>
              </a:rPr>
              <a:t>the work that </a:t>
            </a:r>
            <a:r>
              <a:rPr lang="en-US" altLang="zh-CN" dirty="0">
                <a:solidFill>
                  <a:schemeClr val="tx1"/>
                </a:solidFill>
              </a:rPr>
              <a:t>is available from a system</a:t>
            </a:r>
            <a:r>
              <a:rPr lang="en-US" altLang="zh-CN">
                <a:solidFill>
                  <a:schemeClr val="tx1"/>
                </a:solidFill>
              </a:rPr>
              <a:t>. </a:t>
            </a:r>
            <a:endParaRPr lang="en-US" altLang="zh-CN">
              <a:solidFill>
                <a:schemeClr val="tx1"/>
              </a:solidFill>
            </a:endParaRPr>
          </a:p>
          <a:p>
            <a:r>
              <a:rPr lang="en-US" altLang="zh-CN">
                <a:solidFill>
                  <a:schemeClr val="tx1"/>
                </a:solidFill>
              </a:rPr>
              <a:t>Its </a:t>
            </a:r>
            <a:r>
              <a:rPr lang="en-US" altLang="zh-CN" dirty="0">
                <a:solidFill>
                  <a:schemeClr val="tx1"/>
                </a:solidFill>
              </a:rPr>
              <a:t>sign is used to predict the spontaneity of a reaction.</a:t>
            </a:r>
            <a:endParaRPr lang="en-US" altLang="zh-CN" dirty="0">
              <a:solidFill>
                <a:schemeClr val="tx1"/>
              </a:solidFill>
            </a:endParaRPr>
          </a:p>
          <a:p>
            <a:r>
              <a:rPr lang="el-GR" altLang="zh-CN" b="1" dirty="0">
                <a:solidFill>
                  <a:srgbClr val="FF0000"/>
                </a:solidFill>
              </a:rPr>
              <a:t>Δ</a:t>
            </a:r>
            <a:r>
              <a:rPr lang="en-US" altLang="zh-CN" b="1" dirty="0">
                <a:solidFill>
                  <a:srgbClr val="FF0000"/>
                </a:solidFill>
              </a:rPr>
              <a:t>G = negative: reaction proceeds in the forward direction</a:t>
            </a:r>
            <a:endParaRPr lang="en-US" altLang="zh-CN" b="1" dirty="0">
              <a:solidFill>
                <a:srgbClr val="FF0000"/>
              </a:solidFill>
            </a:endParaRPr>
          </a:p>
          <a:p>
            <a:r>
              <a:rPr lang="el-GR" altLang="zh-CN" b="1" dirty="0">
                <a:solidFill>
                  <a:srgbClr val="FF0000"/>
                </a:solidFill>
              </a:rPr>
              <a:t>Δ</a:t>
            </a:r>
            <a:r>
              <a:rPr lang="en-US" altLang="zh-CN" b="1" dirty="0">
                <a:solidFill>
                  <a:srgbClr val="FF0000"/>
                </a:solidFill>
              </a:rPr>
              <a:t>G = positive: reaction proceeds in the backward direction</a:t>
            </a:r>
            <a:endParaRPr lang="en-US" altLang="zh-CN" b="1" dirty="0">
              <a:solidFill>
                <a:srgbClr val="FF0000"/>
              </a:solidFill>
            </a:endParaRPr>
          </a:p>
          <a:p>
            <a:r>
              <a:rPr lang="el-GR" altLang="zh-CN" b="1" dirty="0">
                <a:solidFill>
                  <a:srgbClr val="FF0000"/>
                </a:solidFill>
              </a:rPr>
              <a:t>Δ</a:t>
            </a:r>
            <a:r>
              <a:rPr lang="en-US" altLang="zh-CN" b="1" dirty="0">
                <a:solidFill>
                  <a:srgbClr val="FF0000"/>
                </a:solidFill>
              </a:rPr>
              <a:t>G = 0: reaction is at equilibrium</a:t>
            </a:r>
            <a:endParaRPr lang="en-US" altLang="zh-CN" b="1" dirty="0">
              <a:solidFill>
                <a:srgbClr val="FF0000"/>
              </a:solidFill>
            </a:endParaRPr>
          </a:p>
          <a:p>
            <a:r>
              <a:rPr lang="en-US" altLang="zh-CN" dirty="0">
                <a:solidFill>
                  <a:schemeClr val="tx1"/>
                </a:solidFill>
              </a:rPr>
              <a:t>In this case, </a:t>
            </a:r>
            <a:r>
              <a:rPr lang="el-GR" altLang="zh-CN" b="1" dirty="0">
                <a:solidFill>
                  <a:srgbClr val="FF0000"/>
                </a:solidFill>
                <a:sym typeface="+mn-ea"/>
              </a:rPr>
              <a:t>Δ</a:t>
            </a:r>
            <a:r>
              <a:rPr lang="en-US" altLang="zh-CN" b="1" dirty="0">
                <a:solidFill>
                  <a:srgbClr val="FF0000"/>
                </a:solidFill>
                <a:sym typeface="+mn-ea"/>
              </a:rPr>
              <a:t>G is the free energy difference between any two state during the reaction process.</a:t>
            </a:r>
            <a:endParaRPr lang="en-US" altLang="zh-CN" dirty="0">
              <a:solidFill>
                <a:schemeClr val="tx1"/>
              </a:solidFill>
              <a:sym typeface="+mn-ea"/>
            </a:endParaRPr>
          </a:p>
        </p:txBody>
      </p:sp>
      <p:pic>
        <p:nvPicPr>
          <p:cNvPr id="2" name="图片 1"/>
          <p:cNvPicPr>
            <a:picLocks noChangeAspect="1"/>
          </p:cNvPicPr>
          <p:nvPr/>
        </p:nvPicPr>
        <p:blipFill>
          <a:blip r:embed="rId1">
            <a:lum bright="-20000" contrast="40000"/>
          </a:blip>
          <a:srcRect l="38642" t="25937" r="28322" b="53517"/>
          <a:stretch>
            <a:fillRect/>
          </a:stretch>
        </p:blipFill>
        <p:spPr>
          <a:xfrm>
            <a:off x="4751070" y="2107565"/>
            <a:ext cx="2870200" cy="396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t>Free energy and equilibrium</a:t>
            </a:r>
            <a:endParaRPr lang="zh-CN" altLang="en-US" dirty="0"/>
          </a:p>
        </p:txBody>
      </p:sp>
      <p:sp>
        <p:nvSpPr>
          <p:cNvPr id="5" name="内容占位符 4"/>
          <p:cNvSpPr>
            <a:spLocks noGrp="1"/>
          </p:cNvSpPr>
          <p:nvPr>
            <p:ph idx="1"/>
          </p:nvPr>
        </p:nvSpPr>
        <p:spPr>
          <a:xfrm>
            <a:off x="381000" y="1718945"/>
            <a:ext cx="8408035" cy="3545205"/>
          </a:xfrm>
        </p:spPr>
        <p:txBody>
          <a:bodyPr>
            <a:normAutofit/>
          </a:bodyPr>
          <a:lstStyle/>
          <a:p>
            <a:r>
              <a:rPr lang="en-US" dirty="0">
                <a:solidFill>
                  <a:schemeClr val="tx1"/>
                </a:solidFill>
              </a:rPr>
              <a:t>In a system that poccess a reverible reaction,</a:t>
            </a:r>
            <a:r>
              <a:rPr lang="en-US" b="1" dirty="0">
                <a:solidFill>
                  <a:srgbClr val="FF0000"/>
                </a:solidFill>
              </a:rPr>
              <a:t> the G minimum is always in between pure reactants and pure products since it need to be the most feasible considering both enthalpy and entropy and this is also the equilibrium state.</a:t>
            </a:r>
            <a:endParaRPr lang="en-US" b="1" dirty="0">
              <a:solidFill>
                <a:srgbClr val="FF0000"/>
              </a:solidFill>
            </a:endParaRPr>
          </a:p>
          <a:p>
            <a:r>
              <a:rPr lang="en-US" altLang="el-GR" dirty="0">
                <a:solidFill>
                  <a:schemeClr val="tx1"/>
                </a:solidFill>
                <a:sym typeface="+mn-ea"/>
              </a:rPr>
              <a:t>Therefore, </a:t>
            </a:r>
            <a:r>
              <a:rPr lang="el-GR" altLang="zh-CN" dirty="0">
                <a:solidFill>
                  <a:schemeClr val="tx1"/>
                </a:solidFill>
                <a:sym typeface="+mn-ea"/>
              </a:rPr>
              <a:t>Δ</a:t>
            </a:r>
            <a:r>
              <a:rPr lang="en-US" altLang="zh-CN" dirty="0">
                <a:solidFill>
                  <a:schemeClr val="tx1"/>
                </a:solidFill>
                <a:sym typeface="+mn-ea"/>
              </a:rPr>
              <a:t>G between pure reactants and the equilibrium state is always negative, so is </a:t>
            </a:r>
            <a:r>
              <a:rPr lang="el-GR" altLang="zh-CN" dirty="0">
                <a:solidFill>
                  <a:schemeClr val="tx1"/>
                </a:solidFill>
                <a:sym typeface="+mn-ea"/>
              </a:rPr>
              <a:t>Δ</a:t>
            </a:r>
            <a:r>
              <a:rPr lang="en-US" altLang="zh-CN" dirty="0">
                <a:solidFill>
                  <a:schemeClr val="tx1"/>
                </a:solidFill>
                <a:sym typeface="+mn-ea"/>
              </a:rPr>
              <a:t>G between pure products and the equilibrium state.</a:t>
            </a:r>
            <a:endParaRPr lang="en-US" dirty="0">
              <a:solidFill>
                <a:schemeClr val="tx1"/>
              </a:solidFill>
            </a:endParaRPr>
          </a:p>
          <a:p>
            <a:r>
              <a:rPr lang="en-US" dirty="0">
                <a:solidFill>
                  <a:schemeClr val="tx1"/>
                </a:solidFill>
              </a:rPr>
              <a:t>That explains why either pure reactants or pure products would react to reach the equilibrium with both reactants and products.</a:t>
            </a:r>
            <a:endParaRPr lang="en-US" dirty="0">
              <a:solidFill>
                <a:schemeClr val="tx1"/>
              </a:solidFill>
            </a:endParaRPr>
          </a:p>
          <a:p>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t>Free energy and equilibrium</a:t>
            </a:r>
            <a:endParaRPr lang="zh-CN" altLang="en-US" dirty="0"/>
          </a:p>
        </p:txBody>
      </p:sp>
      <p:pic>
        <p:nvPicPr>
          <p:cNvPr id="5" name="图片 4"/>
          <p:cNvPicPr>
            <a:picLocks noChangeAspect="1"/>
          </p:cNvPicPr>
          <p:nvPr/>
        </p:nvPicPr>
        <p:blipFill>
          <a:blip r:embed="rId1">
            <a:lum bright="-20000" contrast="40000"/>
          </a:blip>
          <a:stretch>
            <a:fillRect/>
          </a:stretch>
        </p:blipFill>
        <p:spPr>
          <a:xfrm>
            <a:off x="788032" y="370840"/>
            <a:ext cx="7567195" cy="6121400"/>
          </a:xfrm>
          <a:prstGeom prst="rect">
            <a:avLst/>
          </a:prstGeom>
        </p:spPr>
      </p:pic>
      <p:cxnSp>
        <p:nvCxnSpPr>
          <p:cNvPr id="2" name="直接箭头连接符 1"/>
          <p:cNvCxnSpPr/>
          <p:nvPr/>
        </p:nvCxnSpPr>
        <p:spPr>
          <a:xfrm>
            <a:off x="2295525" y="1695450"/>
            <a:ext cx="0" cy="3199130"/>
          </a:xfrm>
          <a:prstGeom prst="straightConnector1">
            <a:avLst/>
          </a:prstGeom>
          <a:ln w="31750">
            <a:tailEnd type="arrow" w="med" len="med"/>
          </a:ln>
        </p:spPr>
        <p:style>
          <a:lnRef idx="2">
            <a:schemeClr val="accent1"/>
          </a:lnRef>
          <a:fillRef idx="0">
            <a:schemeClr val="accent1"/>
          </a:fillRef>
          <a:effectRef idx="1">
            <a:schemeClr val="accent1"/>
          </a:effectRef>
          <a:fontRef idx="minor">
            <a:schemeClr val="tx1"/>
          </a:fontRef>
        </p:style>
      </p:cxnSp>
      <p:sp>
        <p:nvSpPr>
          <p:cNvPr id="6" name="文本框 5"/>
          <p:cNvSpPr txBox="1"/>
          <p:nvPr/>
        </p:nvSpPr>
        <p:spPr>
          <a:xfrm>
            <a:off x="1733550" y="3023235"/>
            <a:ext cx="481965" cy="368300"/>
          </a:xfrm>
          <a:prstGeom prst="rect">
            <a:avLst/>
          </a:prstGeom>
          <a:noFill/>
        </p:spPr>
        <p:txBody>
          <a:bodyPr wrap="square" rtlCol="0">
            <a:spAutoFit/>
          </a:bodyPr>
          <a:p>
            <a:r>
              <a:rPr lang="el-GR" altLang="zh-CN" b="1" dirty="0">
                <a:solidFill>
                  <a:srgbClr val="FF0000"/>
                </a:solidFill>
                <a:sym typeface="+mn-ea"/>
              </a:rPr>
              <a:t>Δ</a:t>
            </a:r>
            <a:r>
              <a:rPr lang="en-US" altLang="zh-CN" b="1" dirty="0">
                <a:solidFill>
                  <a:srgbClr val="FF0000"/>
                </a:solidFill>
                <a:sym typeface="+mn-ea"/>
              </a:rPr>
              <a:t>G</a:t>
            </a:r>
            <a:endParaRPr lang="zh-CN" alt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t>Free energy and equilibrium</a:t>
            </a:r>
            <a:endParaRPr lang="zh-CN" altLang="en-US" dirty="0"/>
          </a:p>
        </p:txBody>
      </p:sp>
      <p:pic>
        <p:nvPicPr>
          <p:cNvPr id="5" name="图片 4"/>
          <p:cNvPicPr>
            <a:picLocks noChangeAspect="1"/>
          </p:cNvPicPr>
          <p:nvPr/>
        </p:nvPicPr>
        <p:blipFill>
          <a:blip r:embed="rId1">
            <a:lum bright="-20000" contrast="40000"/>
          </a:blip>
          <a:stretch>
            <a:fillRect/>
          </a:stretch>
        </p:blipFill>
        <p:spPr>
          <a:xfrm>
            <a:off x="622300" y="372853"/>
            <a:ext cx="7887563" cy="6119387"/>
          </a:xfrm>
          <a:prstGeom prst="rect">
            <a:avLst/>
          </a:prstGeom>
        </p:spPr>
      </p:pic>
      <p:cxnSp>
        <p:nvCxnSpPr>
          <p:cNvPr id="2" name="直接箭头连接符 1"/>
          <p:cNvCxnSpPr/>
          <p:nvPr>
            <p:custDataLst>
              <p:tags r:id="rId2"/>
            </p:custDataLst>
          </p:nvPr>
        </p:nvCxnSpPr>
        <p:spPr>
          <a:xfrm>
            <a:off x="2249805" y="4537075"/>
            <a:ext cx="0" cy="731520"/>
          </a:xfrm>
          <a:prstGeom prst="straightConnector1">
            <a:avLst/>
          </a:prstGeom>
          <a:ln w="31750">
            <a:tailEnd type="arrow" w="med" len="med"/>
          </a:ln>
        </p:spPr>
        <p:style>
          <a:lnRef idx="2">
            <a:schemeClr val="accent1"/>
          </a:lnRef>
          <a:fillRef idx="0">
            <a:schemeClr val="accent1"/>
          </a:fillRef>
          <a:effectRef idx="1">
            <a:schemeClr val="accent1"/>
          </a:effectRef>
          <a:fontRef idx="minor">
            <a:schemeClr val="tx1"/>
          </a:fontRef>
        </p:style>
      </p:cxnSp>
      <p:sp>
        <p:nvSpPr>
          <p:cNvPr id="6" name="文本框 5"/>
          <p:cNvSpPr txBox="1"/>
          <p:nvPr>
            <p:custDataLst>
              <p:tags r:id="rId3"/>
            </p:custDataLst>
          </p:nvPr>
        </p:nvSpPr>
        <p:spPr>
          <a:xfrm>
            <a:off x="1767840" y="4537075"/>
            <a:ext cx="481965" cy="368300"/>
          </a:xfrm>
          <a:prstGeom prst="rect">
            <a:avLst/>
          </a:prstGeom>
          <a:noFill/>
        </p:spPr>
        <p:txBody>
          <a:bodyPr wrap="square" rtlCol="0">
            <a:spAutoFit/>
          </a:bodyPr>
          <a:p>
            <a:r>
              <a:rPr lang="el-GR" altLang="zh-CN" b="1" dirty="0">
                <a:solidFill>
                  <a:srgbClr val="FF0000"/>
                </a:solidFill>
                <a:sym typeface="+mn-ea"/>
              </a:rPr>
              <a:t>Δ</a:t>
            </a:r>
            <a:r>
              <a:rPr lang="en-US" altLang="zh-CN" b="1" dirty="0">
                <a:solidFill>
                  <a:srgbClr val="FF0000"/>
                </a:solidFill>
                <a:sym typeface="+mn-ea"/>
              </a:rPr>
              <a:t>G</a:t>
            </a:r>
            <a:endParaRPr lang="zh-CN" alt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t>Free energy and equilibrium</a:t>
            </a:r>
            <a:endParaRPr lang="zh-CN" altLang="en-US" dirty="0"/>
          </a:p>
        </p:txBody>
      </p:sp>
      <p:sp>
        <p:nvSpPr>
          <p:cNvPr id="5" name="内容占位符 4"/>
          <p:cNvSpPr>
            <a:spLocks noGrp="1"/>
          </p:cNvSpPr>
          <p:nvPr>
            <p:ph idx="1"/>
          </p:nvPr>
        </p:nvSpPr>
        <p:spPr>
          <a:xfrm>
            <a:off x="380999" y="1719070"/>
            <a:ext cx="8407893" cy="4636009"/>
          </a:xfrm>
        </p:spPr>
        <p:txBody>
          <a:bodyPr>
            <a:normAutofit fontScale="90000" lnSpcReduction="10000"/>
          </a:bodyPr>
          <a:lstStyle/>
          <a:p>
            <a:r>
              <a:rPr lang="en-US" altLang="zh-CN" dirty="0">
                <a:solidFill>
                  <a:schemeClr val="tx1"/>
                </a:solidFill>
              </a:rPr>
              <a:t>Consider what happens to the total free energy during a reaction, such as when a fully charged battery is used until it is fully discharged (dead).</a:t>
            </a:r>
            <a:endParaRPr lang="en-US" altLang="zh-CN" dirty="0">
              <a:solidFill>
                <a:schemeClr val="tx1"/>
              </a:solidFill>
            </a:endParaRPr>
          </a:p>
          <a:p>
            <a:pPr lvl="1"/>
            <a:r>
              <a:rPr lang="en-US" altLang="zh-CN" sz="2000" dirty="0">
                <a:solidFill>
                  <a:schemeClr val="tx1"/>
                </a:solidFill>
              </a:rPr>
              <a:t>At the start of the reaction, the total free energy of the reactants is greater than that of the products so a lot of work is available. </a:t>
            </a:r>
            <a:r>
              <a:rPr lang="el-GR" altLang="zh-CN" sz="2000" dirty="0">
                <a:solidFill>
                  <a:schemeClr val="tx1"/>
                </a:solidFill>
              </a:rPr>
              <a:t>Δ</a:t>
            </a:r>
            <a:r>
              <a:rPr lang="en-US" altLang="zh-CN" sz="2000" dirty="0">
                <a:solidFill>
                  <a:schemeClr val="tx1"/>
                </a:solidFill>
              </a:rPr>
              <a:t>G is negative and the reaction proceeds in the forward direction (theoretically even if there are only products, the reaction would still proceed in the backward direction but just with a small extent, since </a:t>
            </a:r>
            <a:r>
              <a:rPr lang="el-GR" altLang="zh-CN" sz="2000" dirty="0">
                <a:solidFill>
                  <a:schemeClr val="tx1"/>
                </a:solidFill>
                <a:sym typeface="+mn-ea"/>
              </a:rPr>
              <a:t>Δ</a:t>
            </a:r>
            <a:r>
              <a:rPr lang="en-US" altLang="zh-CN" sz="2000" dirty="0">
                <a:solidFill>
                  <a:schemeClr val="tx1"/>
                </a:solidFill>
                <a:sym typeface="+mn-ea"/>
              </a:rPr>
              <a:t>G is always negative for pure reactants or pure products</a:t>
            </a:r>
            <a:r>
              <a:rPr lang="en-US" altLang="zh-CN" sz="2000" dirty="0">
                <a:solidFill>
                  <a:schemeClr val="tx1"/>
                </a:solidFill>
              </a:rPr>
              <a:t>).</a:t>
            </a:r>
            <a:endParaRPr lang="en-US" altLang="zh-CN" sz="2000" dirty="0">
              <a:solidFill>
                <a:schemeClr val="tx1"/>
              </a:solidFill>
            </a:endParaRPr>
          </a:p>
          <a:p>
            <a:pPr lvl="1"/>
            <a:r>
              <a:rPr lang="en-US" altLang="zh-CN" sz="2000" dirty="0">
                <a:solidFill>
                  <a:schemeClr val="tx1"/>
                </a:solidFill>
              </a:rPr>
              <a:t>As the battery discharges, the reaction continues converting reactants to products. So the total free energy of the reactants decreases while the free energy of the system decreases. </a:t>
            </a:r>
            <a:r>
              <a:rPr lang="el-GR" altLang="zh-CN" sz="2000" dirty="0">
                <a:solidFill>
                  <a:schemeClr val="tx1"/>
                </a:solidFill>
              </a:rPr>
              <a:t>Δ</a:t>
            </a:r>
            <a:r>
              <a:rPr lang="en-US" altLang="zh-CN" sz="2000" dirty="0">
                <a:solidFill>
                  <a:schemeClr val="tx1"/>
                </a:solidFill>
              </a:rPr>
              <a:t>G becomes less negative and less work is available.</a:t>
            </a:r>
            <a:endParaRPr lang="en-US" altLang="zh-CN" sz="2000" dirty="0">
              <a:solidFill>
                <a:schemeClr val="tx1"/>
              </a:solidFill>
            </a:endParaRPr>
          </a:p>
          <a:p>
            <a:pPr lvl="1"/>
            <a:r>
              <a:rPr lang="en-US" altLang="zh-CN" sz="2000" dirty="0">
                <a:solidFill>
                  <a:schemeClr val="tx1"/>
                </a:solidFill>
              </a:rPr>
              <a:t>The system reaches equilibrium when the total free energies of the system reach a minimum and no work can be extracted from the system. The battery is dead, but there are still some reactants present in the battery mixture.</a:t>
            </a:r>
            <a:endParaRPr lang="en-US" altLang="zh-CN" sz="2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2800" dirty="0"/>
              <a:t>Chemical equilibrium</a:t>
            </a:r>
            <a:endParaRPr lang="en-US" sz="2800" dirty="0"/>
          </a:p>
        </p:txBody>
      </p:sp>
      <p:sp>
        <p:nvSpPr>
          <p:cNvPr id="14" name="Slide Number Placeholder 13"/>
          <p:cNvSpPr>
            <a:spLocks noGrp="1"/>
          </p:cNvSpPr>
          <p:nvPr>
            <p:ph type="sldNum" sz="quarter" idx="12"/>
          </p:nvPr>
        </p:nvSpPr>
        <p:spPr/>
        <p:txBody>
          <a:bodyPr/>
          <a:lstStyle/>
          <a:p>
            <a:fld id="{F7886C9C-DC18-4195-8FD5-A50AA931D419}" type="slidenum">
              <a:rPr lang="en-US" smtClean="0"/>
            </a:fld>
            <a:endParaRPr lang="en-US"/>
          </a:p>
        </p:txBody>
      </p:sp>
      <p:grpSp>
        <p:nvGrpSpPr>
          <p:cNvPr id="9" name="组合 8"/>
          <p:cNvGrpSpPr/>
          <p:nvPr/>
        </p:nvGrpSpPr>
        <p:grpSpPr>
          <a:xfrm>
            <a:off x="737604" y="2020837"/>
            <a:ext cx="7926735" cy="1710506"/>
            <a:chOff x="785966" y="2404295"/>
            <a:chExt cx="7926735" cy="1710506"/>
          </a:xfrm>
        </p:grpSpPr>
        <p:pic>
          <p:nvPicPr>
            <p:cNvPr id="6" name="Picture 2"/>
            <p:cNvPicPr>
              <a:picLocks noChangeAspect="1" noChangeArrowheads="1"/>
            </p:cNvPicPr>
            <p:nvPr/>
          </p:nvPicPr>
          <p:blipFill>
            <a:blip r:embed="rId1"/>
            <a:srcRect/>
            <a:stretch>
              <a:fillRect/>
            </a:stretch>
          </p:blipFill>
          <p:spPr bwMode="auto">
            <a:xfrm>
              <a:off x="785966" y="2404295"/>
              <a:ext cx="7926735" cy="1710506"/>
            </a:xfrm>
            <a:prstGeom prst="rect">
              <a:avLst/>
            </a:prstGeom>
            <a:noFill/>
            <a:ln w="9525">
              <a:noFill/>
              <a:miter lim="800000"/>
              <a:headEnd/>
              <a:tailEnd/>
            </a:ln>
            <a:effectLst/>
          </p:spPr>
        </p:pic>
        <p:sp>
          <p:nvSpPr>
            <p:cNvPr id="7" name="矩形 6"/>
            <p:cNvSpPr/>
            <p:nvPr/>
          </p:nvSpPr>
          <p:spPr>
            <a:xfrm>
              <a:off x="1539148" y="3731343"/>
              <a:ext cx="7149372" cy="3834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74" name="Picture 2"/>
          <p:cNvPicPr>
            <a:picLocks noChangeAspect="1" noChangeArrowheads="1"/>
          </p:cNvPicPr>
          <p:nvPr/>
        </p:nvPicPr>
        <p:blipFill>
          <a:blip r:embed="rId2"/>
          <a:srcRect/>
          <a:stretch>
            <a:fillRect/>
          </a:stretch>
        </p:blipFill>
        <p:spPr bwMode="auto">
          <a:xfrm>
            <a:off x="2808666" y="3865852"/>
            <a:ext cx="3327236" cy="75923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t>Free energy and equilibrium</a:t>
            </a:r>
            <a:endParaRPr lang="zh-CN" altLang="en-US" dirty="0"/>
          </a:p>
        </p:txBody>
      </p:sp>
      <p:sp>
        <p:nvSpPr>
          <p:cNvPr id="5" name="内容占位符 4"/>
          <p:cNvSpPr>
            <a:spLocks noGrp="1"/>
          </p:cNvSpPr>
          <p:nvPr>
            <p:ph idx="1"/>
          </p:nvPr>
        </p:nvSpPr>
        <p:spPr/>
        <p:txBody>
          <a:bodyPr>
            <a:normAutofit/>
          </a:bodyPr>
          <a:lstStyle/>
          <a:p>
            <a:r>
              <a:rPr lang="en-US" altLang="zh-CN" dirty="0"/>
              <a:t>The total free energy of a system constantly decreases as the reaction progresses until it reaches equilibrium.</a:t>
            </a:r>
            <a:endParaRPr lang="en-US" altLang="zh-CN" dirty="0"/>
          </a:p>
          <a:p>
            <a:r>
              <a:rPr lang="en-US" altLang="zh-CN" dirty="0"/>
              <a:t>Starting with either pure reactants or pure products, the free energy decreases as the reaction moves towards equilibrium. </a:t>
            </a:r>
            <a:endParaRPr lang="en-US" altLang="zh-CN" dirty="0"/>
          </a:p>
          <a:p>
            <a:r>
              <a:rPr lang="en-US" altLang="zh-CN" dirty="0"/>
              <a:t>In (a) G</a:t>
            </a:r>
            <a:r>
              <a:rPr lang="en-US" altLang="zh-CN" strike="sngStrike" baseline="30000" dirty="0">
                <a:sym typeface="+mn-ea"/>
              </a:rPr>
              <a:t>o</a:t>
            </a:r>
            <a:r>
              <a:rPr lang="el-GR" altLang="zh-CN" baseline="30000" dirty="0"/>
              <a:t> </a:t>
            </a:r>
            <a:r>
              <a:rPr lang="en-US" altLang="zh-CN" baseline="-25000" dirty="0"/>
              <a:t>reactants</a:t>
            </a:r>
            <a:r>
              <a:rPr lang="en-US" altLang="zh-CN" dirty="0"/>
              <a:t> &gt; G</a:t>
            </a:r>
            <a:r>
              <a:rPr lang="en-US" altLang="zh-CN" strike="sngStrike" baseline="30000" dirty="0">
                <a:sym typeface="+mn-ea"/>
              </a:rPr>
              <a:t>o</a:t>
            </a:r>
            <a:r>
              <a:rPr lang="el-GR" altLang="zh-CN" baseline="30000" dirty="0"/>
              <a:t> </a:t>
            </a:r>
            <a:r>
              <a:rPr lang="en-US" altLang="zh-CN" baseline="-25000" dirty="0"/>
              <a:t>products</a:t>
            </a:r>
            <a:r>
              <a:rPr lang="en-US" altLang="zh-CN" dirty="0"/>
              <a:t> so </a:t>
            </a:r>
            <a:r>
              <a:rPr lang="el-GR" altLang="zh-CN" b="1" dirty="0">
                <a:solidFill>
                  <a:srgbClr val="FF0000"/>
                </a:solidFill>
              </a:rPr>
              <a:t>Δ</a:t>
            </a:r>
            <a:r>
              <a:rPr lang="en-US" altLang="zh-CN" b="1" dirty="0">
                <a:solidFill>
                  <a:srgbClr val="FF0000"/>
                </a:solidFill>
              </a:rPr>
              <a:t>G</a:t>
            </a:r>
            <a:r>
              <a:rPr lang="en-US" altLang="zh-CN" b="1" strike="sngStrike" baseline="30000" dirty="0">
                <a:solidFill>
                  <a:srgbClr val="FF0000"/>
                </a:solidFill>
                <a:sym typeface="+mn-ea"/>
              </a:rPr>
              <a:t>o</a:t>
            </a:r>
            <a:r>
              <a:rPr lang="en-US" altLang="zh-CN" b="1" dirty="0">
                <a:solidFill>
                  <a:srgbClr val="FF0000"/>
                </a:solidFill>
              </a:rPr>
              <a:t> is negative</a:t>
            </a:r>
            <a:r>
              <a:rPr lang="en-US" altLang="zh-CN" dirty="0"/>
              <a:t> for the reaction. This means when the reaction occurs, it would </a:t>
            </a:r>
            <a:r>
              <a:rPr lang="en-US" altLang="zh-CN" b="1" dirty="0">
                <a:solidFill>
                  <a:srgbClr val="FF0000"/>
                </a:solidFill>
              </a:rPr>
              <a:t>proccess forward until the system reaches equilibrium, and the equilibrium mixture consists largely of products</a:t>
            </a:r>
            <a:r>
              <a:rPr lang="en-US" altLang="zh-CN" dirty="0"/>
              <a:t>.</a:t>
            </a:r>
            <a:endParaRPr lang="en-US" altLang="zh-CN" dirty="0"/>
          </a:p>
          <a:p>
            <a:r>
              <a:rPr lang="en-US" altLang="zh-CN" dirty="0"/>
              <a:t>In (b) G</a:t>
            </a:r>
            <a:r>
              <a:rPr lang="en-US" altLang="zh-CN" strike="sngStrike" baseline="30000" dirty="0">
                <a:sym typeface="+mn-ea"/>
              </a:rPr>
              <a:t>o</a:t>
            </a:r>
            <a:r>
              <a:rPr lang="el-GR" altLang="zh-CN" baseline="30000" dirty="0"/>
              <a:t> </a:t>
            </a:r>
            <a:r>
              <a:rPr lang="en-US" altLang="zh-CN" baseline="-25000" dirty="0"/>
              <a:t>reactants</a:t>
            </a:r>
            <a:r>
              <a:rPr lang="en-US" altLang="zh-CN" dirty="0"/>
              <a:t> &lt; G</a:t>
            </a:r>
            <a:r>
              <a:rPr lang="en-US" altLang="zh-CN" strike="sngStrike" baseline="30000" dirty="0">
                <a:sym typeface="+mn-ea"/>
              </a:rPr>
              <a:t>o</a:t>
            </a:r>
            <a:r>
              <a:rPr lang="el-GR" altLang="zh-CN" baseline="30000" dirty="0"/>
              <a:t> </a:t>
            </a:r>
            <a:r>
              <a:rPr lang="en-US" altLang="zh-CN" baseline="-25000" dirty="0"/>
              <a:t>products</a:t>
            </a:r>
            <a:r>
              <a:rPr lang="en-US" altLang="zh-CN" dirty="0"/>
              <a:t> so </a:t>
            </a:r>
            <a:r>
              <a:rPr lang="el-GR" altLang="zh-CN" b="1" dirty="0">
                <a:solidFill>
                  <a:srgbClr val="FF0000"/>
                </a:solidFill>
              </a:rPr>
              <a:t>Δ</a:t>
            </a:r>
            <a:r>
              <a:rPr lang="en-US" altLang="zh-CN" b="1" dirty="0">
                <a:solidFill>
                  <a:srgbClr val="FF0000"/>
                </a:solidFill>
              </a:rPr>
              <a:t>G</a:t>
            </a:r>
            <a:r>
              <a:rPr lang="en-US" altLang="zh-CN" b="1" strike="sngStrike" baseline="30000" dirty="0">
                <a:solidFill>
                  <a:srgbClr val="FF0000"/>
                </a:solidFill>
                <a:sym typeface="+mn-ea"/>
              </a:rPr>
              <a:t>o</a:t>
            </a:r>
            <a:r>
              <a:rPr lang="en-US" altLang="zh-CN" b="1" dirty="0">
                <a:solidFill>
                  <a:srgbClr val="FF0000"/>
                </a:solidFill>
              </a:rPr>
              <a:t> is positive</a:t>
            </a:r>
            <a:r>
              <a:rPr lang="en-US" altLang="zh-CN" dirty="0"/>
              <a:t> for the reaction. This means </a:t>
            </a:r>
            <a:r>
              <a:rPr lang="en-US" altLang="zh-CN" b="1" dirty="0">
                <a:solidFill>
                  <a:srgbClr val="FF0000"/>
                </a:solidFill>
              </a:rPr>
              <a:t>very little forward reaction would occur before equilibrium, and the equilibrium mixture consists largely of reactants.</a:t>
            </a:r>
            <a:endParaRPr lang="en-US" altLang="zh-CN"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t>Free energy and equilibrium</a:t>
            </a:r>
            <a:endParaRPr lang="zh-CN" altLang="en-US" dirty="0"/>
          </a:p>
        </p:txBody>
      </p:sp>
      <p:sp>
        <p:nvSpPr>
          <p:cNvPr id="5" name="内容占位符 4"/>
          <p:cNvSpPr>
            <a:spLocks noGrp="1"/>
          </p:cNvSpPr>
          <p:nvPr>
            <p:ph idx="1"/>
          </p:nvPr>
        </p:nvSpPr>
        <p:spPr/>
        <p:txBody>
          <a:bodyPr>
            <a:normAutofit/>
          </a:bodyPr>
          <a:lstStyle/>
          <a:p>
            <a:r>
              <a:rPr lang="en-US" altLang="zh-CN" dirty="0"/>
              <a:t>In summary, </a:t>
            </a:r>
            <a:r>
              <a:rPr lang="el-GR" altLang="zh-CN" dirty="0"/>
              <a:t>Δ</a:t>
            </a:r>
            <a:r>
              <a:rPr lang="en-US" altLang="zh-CN" dirty="0"/>
              <a:t>G</a:t>
            </a:r>
            <a:r>
              <a:rPr lang="en-US" altLang="el-GR" strike="sngStrike" baseline="30000" dirty="0">
                <a:sym typeface="+mn-ea"/>
              </a:rPr>
              <a:t>o</a:t>
            </a:r>
            <a:r>
              <a:rPr lang="en-US" altLang="zh-CN" dirty="0"/>
              <a:t> can be used to predict the spontaneity of a reaction and the position of equilibrium as follows.</a:t>
            </a:r>
            <a:endParaRPr lang="en-US" altLang="zh-CN" dirty="0"/>
          </a:p>
          <a:p>
            <a:pPr lvl="1"/>
            <a:r>
              <a:rPr lang="en-US" altLang="zh-CN" sz="2000" dirty="0"/>
              <a:t>A reaction with a value of </a:t>
            </a:r>
            <a:r>
              <a:rPr lang="el-GR" altLang="zh-CN" sz="2000" b="1" dirty="0">
                <a:solidFill>
                  <a:srgbClr val="FF0000"/>
                </a:solidFill>
              </a:rPr>
              <a:t>Δ</a:t>
            </a:r>
            <a:r>
              <a:rPr lang="en-US" altLang="zh-CN" sz="2000" b="1" dirty="0">
                <a:solidFill>
                  <a:srgbClr val="FF0000"/>
                </a:solidFill>
              </a:rPr>
              <a:t>G</a:t>
            </a:r>
            <a:r>
              <a:rPr lang="en-US" altLang="el-GR" sz="2000" b="1" strike="sngStrike" baseline="30000" dirty="0">
                <a:solidFill>
                  <a:srgbClr val="FF0000"/>
                </a:solidFill>
                <a:sym typeface="+mn-ea"/>
              </a:rPr>
              <a:t>o</a:t>
            </a:r>
            <a:r>
              <a:rPr lang="en-US" altLang="zh-CN" sz="2000" b="1" dirty="0">
                <a:solidFill>
                  <a:srgbClr val="FF0000"/>
                </a:solidFill>
              </a:rPr>
              <a:t> that is both large and negative, appears to occur spontaneously and has an equilibrium mixture with a high proportion of products</a:t>
            </a:r>
            <a:r>
              <a:rPr lang="en-US" altLang="zh-CN" sz="2000" dirty="0"/>
              <a:t>.</a:t>
            </a:r>
            <a:endParaRPr lang="en-US" altLang="zh-CN" sz="2000" dirty="0"/>
          </a:p>
          <a:p>
            <a:pPr lvl="1"/>
            <a:r>
              <a:rPr lang="en-US" altLang="zh-CN" sz="2000" dirty="0"/>
              <a:t>A reaction with a value of </a:t>
            </a:r>
            <a:r>
              <a:rPr lang="el-GR" altLang="zh-CN" sz="2000" b="1" dirty="0">
                <a:solidFill>
                  <a:srgbClr val="FF0000"/>
                </a:solidFill>
              </a:rPr>
              <a:t>Δ</a:t>
            </a:r>
            <a:r>
              <a:rPr lang="en-US" altLang="zh-CN" sz="2000" b="1" dirty="0">
                <a:solidFill>
                  <a:srgbClr val="FF0000"/>
                </a:solidFill>
              </a:rPr>
              <a:t>G</a:t>
            </a:r>
            <a:r>
              <a:rPr lang="en-US" altLang="el-GR" sz="2000" b="1" strike="sngStrike" baseline="30000" dirty="0">
                <a:solidFill>
                  <a:srgbClr val="FF0000"/>
                </a:solidFill>
                <a:sym typeface="+mn-ea"/>
              </a:rPr>
              <a:t>o</a:t>
            </a:r>
            <a:r>
              <a:rPr lang="en-US" altLang="zh-CN" sz="2000" b="1" dirty="0">
                <a:solidFill>
                  <a:srgbClr val="FF0000"/>
                </a:solidFill>
              </a:rPr>
              <a:t> that is large and positive, appears to be almost non-spontaneous as only minute amounts of product form. It has an equilibrium mixture that is predominantly reactants</a:t>
            </a:r>
            <a:r>
              <a:rPr lang="en-US" altLang="zh-CN" sz="2000" dirty="0"/>
              <a:t>.</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t>Free energy and equilibrium</a:t>
            </a:r>
            <a:endParaRPr lang="zh-CN" altLang="en-US" dirty="0"/>
          </a:p>
        </p:txBody>
      </p:sp>
      <p:sp>
        <p:nvSpPr>
          <p:cNvPr id="5" name="内容占位符 4"/>
          <p:cNvSpPr>
            <a:spLocks noGrp="1"/>
          </p:cNvSpPr>
          <p:nvPr>
            <p:ph idx="1"/>
          </p:nvPr>
        </p:nvSpPr>
        <p:spPr>
          <a:xfrm>
            <a:off x="380999" y="1719070"/>
            <a:ext cx="8407893" cy="4636009"/>
          </a:xfrm>
        </p:spPr>
        <p:txBody>
          <a:bodyPr>
            <a:normAutofit fontScale="92500" lnSpcReduction="20000"/>
          </a:bodyPr>
          <a:lstStyle/>
          <a:p>
            <a:r>
              <a:rPr lang="en-US" altLang="zh-CN" dirty="0"/>
              <a:t>We have now identified two terms which relate to the position of equilibrium:</a:t>
            </a:r>
            <a:endParaRPr lang="en-US" altLang="zh-CN" dirty="0"/>
          </a:p>
          <a:p>
            <a:pPr lvl="1"/>
            <a:r>
              <a:rPr lang="en-US" altLang="zh-CN" dirty="0"/>
              <a:t>K</a:t>
            </a:r>
            <a:r>
              <a:rPr lang="en-US" altLang="zh-CN" baseline="-25000" dirty="0"/>
              <a:t>c</a:t>
            </a:r>
            <a:r>
              <a:rPr lang="en-US" altLang="zh-CN" dirty="0"/>
              <a:t>, the equilibrium constant;</a:t>
            </a:r>
            <a:endParaRPr lang="en-US" altLang="zh-CN" dirty="0"/>
          </a:p>
          <a:p>
            <a:pPr lvl="1"/>
            <a:r>
              <a:rPr lang="el-GR" altLang="zh-CN" dirty="0"/>
              <a:t>Δ</a:t>
            </a:r>
            <a:r>
              <a:rPr lang="en-US" altLang="zh-CN" dirty="0"/>
              <a:t>G</a:t>
            </a:r>
            <a:r>
              <a:rPr lang="en-US" altLang="el-GR" strike="sngStrike" baseline="30000" dirty="0"/>
              <a:t>o</a:t>
            </a:r>
            <a:r>
              <a:rPr lang="en-US" altLang="zh-CN" dirty="0"/>
              <a:t>, the change in free energy.</a:t>
            </a:r>
            <a:endParaRPr lang="en-US" altLang="zh-CN" dirty="0"/>
          </a:p>
          <a:p>
            <a:r>
              <a:rPr lang="en-US" altLang="zh-CN" dirty="0"/>
              <a:t>Clearly these terms must be related to each other. </a:t>
            </a:r>
            <a:endParaRPr lang="en-US" altLang="zh-CN" dirty="0"/>
          </a:p>
          <a:p>
            <a:r>
              <a:rPr lang="en-US" altLang="zh-CN" dirty="0"/>
              <a:t>The equation which shows this relationship is derived from the principles of thermodynamics.</a:t>
            </a:r>
            <a:endParaRPr lang="en-US" altLang="zh-CN" dirty="0"/>
          </a:p>
          <a:p>
            <a:r>
              <a:rPr lang="el-GR" altLang="zh-CN" dirty="0"/>
              <a:t>Δ</a:t>
            </a:r>
            <a:r>
              <a:rPr lang="en-US" altLang="zh-CN" dirty="0"/>
              <a:t>G</a:t>
            </a:r>
            <a:r>
              <a:rPr lang="en-US" altLang="el-GR" strike="sngStrike" baseline="30000" dirty="0">
                <a:sym typeface="+mn-ea"/>
              </a:rPr>
              <a:t>o</a:t>
            </a:r>
            <a:r>
              <a:rPr lang="el-GR" altLang="zh-CN" baseline="30000" dirty="0"/>
              <a:t> </a:t>
            </a:r>
            <a:r>
              <a:rPr lang="en-US" altLang="zh-CN" dirty="0"/>
              <a:t>= –RT </a:t>
            </a:r>
            <a:r>
              <a:rPr lang="en-US" altLang="zh-CN" dirty="0" err="1"/>
              <a:t>lnK</a:t>
            </a:r>
            <a:r>
              <a:rPr lang="en-US" altLang="zh-CN" baseline="-25000" dirty="0" err="1"/>
              <a:t>c</a:t>
            </a:r>
            <a:endParaRPr lang="en-US" altLang="zh-CN" baseline="-25000" dirty="0"/>
          </a:p>
          <a:p>
            <a:r>
              <a:rPr lang="en-US" altLang="zh-CN" dirty="0"/>
              <a:t>This equation is given in section 1 of the IB data booklet. In this equation:</a:t>
            </a:r>
            <a:endParaRPr lang="en-US" altLang="zh-CN" dirty="0"/>
          </a:p>
          <a:p>
            <a:pPr lvl="1"/>
            <a:r>
              <a:rPr lang="el-GR" altLang="zh-CN" dirty="0"/>
              <a:t>Δ</a:t>
            </a:r>
            <a:r>
              <a:rPr lang="en-US" altLang="zh-CN" dirty="0"/>
              <a:t>G</a:t>
            </a:r>
            <a:r>
              <a:rPr lang="en-US" altLang="el-GR" strike="sngStrike" baseline="30000" dirty="0">
                <a:sym typeface="+mn-ea"/>
              </a:rPr>
              <a:t>o</a:t>
            </a:r>
            <a:r>
              <a:rPr lang="en-US" altLang="zh-CN" dirty="0"/>
              <a:t> = standard free energy change of the reaction</a:t>
            </a:r>
            <a:endParaRPr lang="en-US" altLang="zh-CN" dirty="0"/>
          </a:p>
          <a:p>
            <a:pPr lvl="1"/>
            <a:r>
              <a:rPr lang="en-US" altLang="zh-CN" dirty="0"/>
              <a:t>R = the gas constant 8.31 J K</a:t>
            </a:r>
            <a:r>
              <a:rPr lang="en-US" altLang="zh-CN" baseline="30000" dirty="0"/>
              <a:t>–1</a:t>
            </a:r>
            <a:r>
              <a:rPr lang="en-US" altLang="zh-CN" dirty="0"/>
              <a:t> mol</a:t>
            </a:r>
            <a:r>
              <a:rPr lang="en-US" altLang="zh-CN" baseline="30000" dirty="0"/>
              <a:t>–1</a:t>
            </a:r>
            <a:endParaRPr lang="en-US" altLang="zh-CN" baseline="30000" dirty="0"/>
          </a:p>
          <a:p>
            <a:pPr lvl="1"/>
            <a:r>
              <a:rPr lang="en-US" altLang="zh-CN" dirty="0"/>
              <a:t>T = the absolute temperature, in Kelvin</a:t>
            </a:r>
            <a:endParaRPr lang="en-US" altLang="zh-CN" dirty="0"/>
          </a:p>
          <a:p>
            <a:pPr lvl="1"/>
            <a:r>
              <a:rPr lang="en-US" altLang="zh-CN" dirty="0" err="1"/>
              <a:t>lnK</a:t>
            </a:r>
            <a:r>
              <a:rPr lang="en-US" altLang="zh-CN" baseline="-25000" dirty="0" err="1"/>
              <a:t>c</a:t>
            </a:r>
            <a:r>
              <a:rPr lang="en-US" altLang="zh-CN" dirty="0"/>
              <a:t> = the natural logarithm of the equilibrium constant, K</a:t>
            </a:r>
            <a:r>
              <a:rPr lang="en-US" altLang="zh-CN" baseline="-25000" dirty="0"/>
              <a:t>c</a:t>
            </a:r>
            <a:r>
              <a:rPr lang="en-US" altLang="zh-CN" dirty="0"/>
              <a:t>.</a:t>
            </a:r>
            <a:endParaRPr lang="en-US" altLang="zh-CN" dirty="0"/>
          </a:p>
          <a:p>
            <a:r>
              <a:rPr lang="en-US" altLang="zh-CN" dirty="0"/>
              <a:t>From this equation we can deduce relationships between </a:t>
            </a:r>
            <a:r>
              <a:rPr lang="el-GR" altLang="zh-CN" dirty="0">
                <a:solidFill>
                  <a:srgbClr val="534949"/>
                </a:solidFill>
              </a:rPr>
              <a:t>Δ</a:t>
            </a:r>
            <a:r>
              <a:rPr lang="en-US" altLang="zh-CN" dirty="0">
                <a:solidFill>
                  <a:srgbClr val="534949"/>
                </a:solidFill>
              </a:rPr>
              <a:t>G</a:t>
            </a:r>
            <a:r>
              <a:rPr lang="en-US" altLang="el-GR" strike="sngStrike" baseline="30000" dirty="0">
                <a:sym typeface="+mn-ea"/>
              </a:rPr>
              <a:t>o</a:t>
            </a:r>
            <a:r>
              <a:rPr lang="en-US" altLang="zh-CN" dirty="0"/>
              <a:t> and K</a:t>
            </a:r>
            <a:r>
              <a:rPr lang="en-US" altLang="zh-CN" baseline="-25000" dirty="0"/>
              <a:t>c</a:t>
            </a:r>
            <a:r>
              <a:rPr lang="en-US" altLang="zh-CN" dirty="0"/>
              <a:t> for a reaction.</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t>Free energy and equilibrium</a:t>
            </a:r>
            <a:endParaRPr lang="zh-CN" altLang="en-US" dirty="0"/>
          </a:p>
        </p:txBody>
      </p:sp>
      <p:sp>
        <p:nvSpPr>
          <p:cNvPr id="5" name="内容占位符 4"/>
          <p:cNvSpPr>
            <a:spLocks noGrp="1"/>
          </p:cNvSpPr>
          <p:nvPr>
            <p:ph idx="1"/>
          </p:nvPr>
        </p:nvSpPr>
        <p:spPr>
          <a:xfrm>
            <a:off x="380999" y="1602066"/>
            <a:ext cx="8407893" cy="4407408"/>
          </a:xfrm>
        </p:spPr>
        <p:txBody>
          <a:bodyPr>
            <a:normAutofit/>
          </a:bodyPr>
          <a:lstStyle/>
          <a:p>
            <a:r>
              <a:rPr lang="en-US" altLang="zh-CN" dirty="0"/>
              <a:t>Practice:</a:t>
            </a:r>
            <a:endParaRPr lang="zh-CN" altLang="en-US" dirty="0"/>
          </a:p>
        </p:txBody>
      </p:sp>
      <p:pic>
        <p:nvPicPr>
          <p:cNvPr id="6" name="图片 5"/>
          <p:cNvPicPr>
            <a:picLocks noChangeAspect="1"/>
          </p:cNvPicPr>
          <p:nvPr/>
        </p:nvPicPr>
        <p:blipFill>
          <a:blip r:embed="rId1">
            <a:lum bright="-20000" contrast="40000"/>
          </a:blip>
          <a:stretch>
            <a:fillRect/>
          </a:stretch>
        </p:blipFill>
        <p:spPr>
          <a:xfrm>
            <a:off x="381000" y="2036448"/>
            <a:ext cx="8523672" cy="1655021"/>
          </a:xfrm>
          <a:prstGeom prst="rect">
            <a:avLst/>
          </a:prstGeom>
        </p:spPr>
      </p:pic>
      <p:pic>
        <p:nvPicPr>
          <p:cNvPr id="7" name="图片 6"/>
          <p:cNvPicPr>
            <a:picLocks noChangeAspect="1"/>
          </p:cNvPicPr>
          <p:nvPr/>
        </p:nvPicPr>
        <p:blipFill>
          <a:blip r:embed="rId2">
            <a:lum bright="-20000" contrast="40000"/>
          </a:blip>
          <a:stretch>
            <a:fillRect/>
          </a:stretch>
        </p:blipFill>
        <p:spPr>
          <a:xfrm>
            <a:off x="802097" y="3720384"/>
            <a:ext cx="7316803" cy="29090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F7886C9C-DC18-4195-8FD5-A50AA931D419}" type="slidenum">
              <a:rPr lang="en-US" smtClean="0"/>
            </a:fld>
            <a:endParaRPr lang="en-US" dirty="0"/>
          </a:p>
        </p:txBody>
      </p:sp>
      <p:pic>
        <p:nvPicPr>
          <p:cNvPr id="5" name="图片 4"/>
          <p:cNvPicPr>
            <a:picLocks noChangeAspect="1"/>
          </p:cNvPicPr>
          <p:nvPr/>
        </p:nvPicPr>
        <p:blipFill>
          <a:blip r:embed="rId1"/>
          <a:stretch>
            <a:fillRect/>
          </a:stretch>
        </p:blipFill>
        <p:spPr>
          <a:xfrm>
            <a:off x="393700" y="479425"/>
            <a:ext cx="8162290" cy="501904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F7886C9C-DC18-4195-8FD5-A50AA931D419}" type="slidenum">
              <a:rPr lang="en-US" smtClean="0"/>
            </a:fld>
            <a:endParaRPr lang="en-US" dirty="0"/>
          </a:p>
        </p:txBody>
      </p:sp>
      <p:pic>
        <p:nvPicPr>
          <p:cNvPr id="5" name="图片 4"/>
          <p:cNvPicPr>
            <a:picLocks noChangeAspect="1"/>
          </p:cNvPicPr>
          <p:nvPr/>
        </p:nvPicPr>
        <p:blipFill>
          <a:blip r:embed="rId1"/>
          <a:stretch>
            <a:fillRect/>
          </a:stretch>
        </p:blipFill>
        <p:spPr>
          <a:xfrm>
            <a:off x="403225" y="1907540"/>
            <a:ext cx="8077200" cy="17843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2800" dirty="0"/>
              <a:t>Chemical equilibrium</a:t>
            </a:r>
            <a:endParaRPr lang="en-US" sz="2800" dirty="0"/>
          </a:p>
        </p:txBody>
      </p:sp>
      <p:sp>
        <p:nvSpPr>
          <p:cNvPr id="14" name="Slide Number Placeholder 13"/>
          <p:cNvSpPr>
            <a:spLocks noGrp="1"/>
          </p:cNvSpPr>
          <p:nvPr>
            <p:ph type="sldNum" sz="quarter" idx="12"/>
          </p:nvPr>
        </p:nvSpPr>
        <p:spPr/>
        <p:txBody>
          <a:bodyPr/>
          <a:lstStyle/>
          <a:p>
            <a:fld id="{F7886C9C-DC18-4195-8FD5-A50AA931D419}" type="slidenum">
              <a:rPr lang="en-US" smtClean="0"/>
            </a:fld>
            <a:endParaRPr lang="en-US"/>
          </a:p>
        </p:txBody>
      </p:sp>
      <p:pic>
        <p:nvPicPr>
          <p:cNvPr id="4098" name="Picture 2"/>
          <p:cNvPicPr>
            <a:picLocks noChangeAspect="1" noChangeArrowheads="1"/>
          </p:cNvPicPr>
          <p:nvPr/>
        </p:nvPicPr>
        <p:blipFill>
          <a:blip r:embed="rId1"/>
          <a:srcRect/>
          <a:stretch>
            <a:fillRect/>
          </a:stretch>
        </p:blipFill>
        <p:spPr bwMode="auto">
          <a:xfrm>
            <a:off x="2107482" y="1705854"/>
            <a:ext cx="5139055" cy="4923546"/>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2800" dirty="0"/>
              <a:t>Chemical equilibrium</a:t>
            </a:r>
            <a:endParaRPr lang="en-US" sz="2800" dirty="0"/>
          </a:p>
        </p:txBody>
      </p:sp>
      <p:sp>
        <p:nvSpPr>
          <p:cNvPr id="14" name="Slide Number Placeholder 13"/>
          <p:cNvSpPr>
            <a:spLocks noGrp="1"/>
          </p:cNvSpPr>
          <p:nvPr>
            <p:ph type="sldNum" sz="quarter" idx="12"/>
          </p:nvPr>
        </p:nvSpPr>
        <p:spPr/>
        <p:txBody>
          <a:bodyPr/>
          <a:lstStyle/>
          <a:p>
            <a:fld id="{F7886C9C-DC18-4195-8FD5-A50AA931D419}" type="slidenum">
              <a:rPr lang="en-US" smtClean="0"/>
            </a:fld>
            <a:endParaRPr lang="en-US"/>
          </a:p>
        </p:txBody>
      </p:sp>
      <p:pic>
        <p:nvPicPr>
          <p:cNvPr id="5122" name="Picture 2"/>
          <p:cNvPicPr>
            <a:picLocks noChangeAspect="1" noChangeArrowheads="1"/>
          </p:cNvPicPr>
          <p:nvPr/>
        </p:nvPicPr>
        <p:blipFill>
          <a:blip r:embed="rId1"/>
          <a:srcRect/>
          <a:stretch>
            <a:fillRect/>
          </a:stretch>
        </p:blipFill>
        <p:spPr bwMode="auto">
          <a:xfrm>
            <a:off x="1978127" y="1729311"/>
            <a:ext cx="5042105" cy="4874034"/>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If we reversed the experiment and started with H</a:t>
            </a:r>
            <a:r>
              <a:rPr lang="en-US" altLang="zh-CN" baseline="-25000" dirty="0"/>
              <a:t>2</a:t>
            </a:r>
            <a:r>
              <a:rPr lang="en-US" altLang="zh-CN" dirty="0"/>
              <a:t> and I</a:t>
            </a:r>
            <a:r>
              <a:rPr lang="en-US" altLang="zh-CN" baseline="-25000" dirty="0"/>
              <a:t>2</a:t>
            </a:r>
            <a:r>
              <a:rPr lang="en-US" altLang="zh-CN" dirty="0"/>
              <a:t> instead of HI, we would find that eventually an equilibrium mixture would again be achieved in which the concentrations of H</a:t>
            </a:r>
            <a:r>
              <a:rPr lang="en-US" altLang="zh-CN" baseline="-25000" dirty="0"/>
              <a:t>2</a:t>
            </a:r>
            <a:r>
              <a:rPr lang="en-US" altLang="zh-CN" dirty="0"/>
              <a:t>, I</a:t>
            </a:r>
            <a:r>
              <a:rPr lang="en-US" altLang="zh-CN" baseline="-25000" dirty="0"/>
              <a:t>2</a:t>
            </a:r>
            <a:r>
              <a:rPr lang="en-US" altLang="zh-CN" dirty="0"/>
              <a:t>, and HI would remain constant.</a:t>
            </a:r>
            <a:endParaRPr lang="en-US" altLang="zh-CN" dirty="0"/>
          </a:p>
          <a:p>
            <a:r>
              <a:rPr lang="en-US" altLang="zh-CN" b="1" dirty="0">
                <a:solidFill>
                  <a:srgbClr val="FF0000"/>
                </a:solidFill>
              </a:rPr>
              <a:t>And if the temperature, the volume of the container, the amount of H atoms and I atoms are all remained the same (i.e. 2mol HI, or 1mol H</a:t>
            </a:r>
            <a:r>
              <a:rPr lang="en-US" altLang="zh-CN" b="1" baseline="-25000" dirty="0">
                <a:solidFill>
                  <a:srgbClr val="FF0000"/>
                </a:solidFill>
              </a:rPr>
              <a:t>2</a:t>
            </a:r>
            <a:r>
              <a:rPr lang="en-US" altLang="zh-CN" b="1" dirty="0">
                <a:solidFill>
                  <a:srgbClr val="FF0000"/>
                </a:solidFill>
              </a:rPr>
              <a:t> and 1mol I</a:t>
            </a:r>
            <a:r>
              <a:rPr lang="en-US" altLang="zh-CN" b="1" baseline="-25000" dirty="0">
                <a:solidFill>
                  <a:srgbClr val="FF0000"/>
                </a:solidFill>
              </a:rPr>
              <a:t>2</a:t>
            </a:r>
            <a:r>
              <a:rPr lang="en-US" altLang="zh-CN" b="1" dirty="0">
                <a:solidFill>
                  <a:srgbClr val="FF0000"/>
                </a:solidFill>
              </a:rPr>
              <a:t>, or 0.5mol HI, 0.75mol H</a:t>
            </a:r>
            <a:r>
              <a:rPr lang="en-US" altLang="zh-CN" b="1" baseline="-25000" dirty="0">
                <a:solidFill>
                  <a:srgbClr val="FF0000"/>
                </a:solidFill>
              </a:rPr>
              <a:t>2</a:t>
            </a:r>
            <a:r>
              <a:rPr lang="en-US" altLang="zh-CN" b="1" dirty="0">
                <a:solidFill>
                  <a:srgbClr val="FF0000"/>
                </a:solidFill>
              </a:rPr>
              <a:t> and 0.75mol I</a:t>
            </a:r>
            <a:r>
              <a:rPr lang="en-US" altLang="zh-CN" b="1" baseline="-25000" dirty="0">
                <a:solidFill>
                  <a:srgbClr val="FF0000"/>
                </a:solidFill>
              </a:rPr>
              <a:t>2</a:t>
            </a:r>
            <a:r>
              <a:rPr lang="en-US" altLang="zh-CN" b="1" dirty="0">
                <a:solidFill>
                  <a:srgbClr val="FF0000"/>
                </a:solidFill>
              </a:rPr>
              <a:t>, and so on), the composition of the equilibrium mixture will also be identical as the previous situation.</a:t>
            </a:r>
            <a:endParaRPr lang="en-US" altLang="zh-CN" b="1" dirty="0">
              <a:solidFill>
                <a:srgbClr val="FF0000"/>
              </a:solidFill>
            </a:endParaRPr>
          </a:p>
          <a:p>
            <a:r>
              <a:rPr lang="en-US" altLang="zh-CN" dirty="0"/>
              <a:t>This is known as </a:t>
            </a:r>
            <a:r>
              <a:rPr lang="en-US" altLang="zh-CN" b="1" dirty="0">
                <a:solidFill>
                  <a:srgbClr val="FF0000"/>
                </a:solidFill>
              </a:rPr>
              <a:t>equivalent equilibrium</a:t>
            </a:r>
            <a:r>
              <a:rPr lang="en-US" altLang="zh-CN" dirty="0"/>
              <a:t>.</a:t>
            </a:r>
            <a:endParaRPr lang="zh-CN" altLang="en-US" dirty="0"/>
          </a:p>
        </p:txBody>
      </p:sp>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7" name="Title 2"/>
          <p:cNvSpPr>
            <a:spLocks noGrp="1"/>
          </p:cNvSpPr>
          <p:nvPr>
            <p:ph type="title"/>
          </p:nvPr>
        </p:nvSpPr>
        <p:spPr>
          <a:xfrm>
            <a:off x="381000" y="355847"/>
            <a:ext cx="8381260" cy="1054394"/>
          </a:xfrm>
        </p:spPr>
        <p:txBody>
          <a:bodyPr/>
          <a:lstStyle/>
          <a:p>
            <a:pPr algn="l"/>
            <a:r>
              <a:rPr lang="en-US" sz="2800" dirty="0"/>
              <a:t>Chemical equilibrium</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pic>
        <p:nvPicPr>
          <p:cNvPr id="5" name="图片 4"/>
          <p:cNvPicPr>
            <a:picLocks noChangeAspect="1"/>
          </p:cNvPicPr>
          <p:nvPr/>
        </p:nvPicPr>
        <p:blipFill>
          <a:blip r:embed="rId1"/>
          <a:stretch>
            <a:fillRect/>
          </a:stretch>
        </p:blipFill>
        <p:spPr>
          <a:xfrm>
            <a:off x="279217" y="1504868"/>
            <a:ext cx="8382727" cy="2895851"/>
          </a:xfrm>
          <a:prstGeom prst="rect">
            <a:avLst/>
          </a:prstGeom>
        </p:spPr>
      </p:pic>
      <p:sp>
        <p:nvSpPr>
          <p:cNvPr id="6" name="Title 2"/>
          <p:cNvSpPr>
            <a:spLocks noGrp="1"/>
          </p:cNvSpPr>
          <p:nvPr>
            <p:ph type="title"/>
          </p:nvPr>
        </p:nvSpPr>
        <p:spPr>
          <a:xfrm>
            <a:off x="381000" y="355847"/>
            <a:ext cx="8381260" cy="1054394"/>
          </a:xfrm>
        </p:spPr>
        <p:txBody>
          <a:bodyPr/>
          <a:lstStyle/>
          <a:p>
            <a:pPr algn="l"/>
            <a:r>
              <a:rPr lang="en-US" sz="2800" dirty="0"/>
              <a:t>Chemical equilibrium</a:t>
            </a:r>
            <a:endParaRPr lang="en-US" sz="2800" dirty="0"/>
          </a:p>
        </p:txBody>
      </p:sp>
      <p:pic>
        <p:nvPicPr>
          <p:cNvPr id="7" name="图片 6"/>
          <p:cNvPicPr>
            <a:picLocks noChangeAspect="1"/>
          </p:cNvPicPr>
          <p:nvPr/>
        </p:nvPicPr>
        <p:blipFill>
          <a:blip r:embed="rId2">
            <a:lum bright="-20000" contrast="40000"/>
          </a:blip>
          <a:stretch>
            <a:fillRect/>
          </a:stretch>
        </p:blipFill>
        <p:spPr>
          <a:xfrm>
            <a:off x="2933700" y="4400719"/>
            <a:ext cx="3073762" cy="238814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Be aware of the difference between rate of reaction and rate of consumption/production of reactants/rate of consumption/production of products.</a:t>
            </a:r>
            <a:endParaRPr lang="en-US" altLang="zh-CN" dirty="0"/>
          </a:p>
          <a:p>
            <a:r>
              <a:rPr lang="en-US" altLang="zh-CN" dirty="0"/>
              <a:t>In the previous example:</a:t>
            </a:r>
            <a:endParaRPr lang="en-US" altLang="zh-CN" dirty="0"/>
          </a:p>
          <a:p>
            <a:pPr lvl="1"/>
            <a:r>
              <a:rPr lang="en-US" altLang="zh-CN" dirty="0"/>
              <a:t>At equilibrium, </a:t>
            </a:r>
            <a:endParaRPr lang="en-US" altLang="zh-CN" dirty="0"/>
          </a:p>
          <a:p>
            <a:pPr lvl="1"/>
            <a:r>
              <a:rPr lang="en-US" altLang="zh-CN" dirty="0"/>
              <a:t>   Rate of forward reaction </a:t>
            </a:r>
            <a:endParaRPr lang="en-US" altLang="zh-CN" dirty="0"/>
          </a:p>
          <a:p>
            <a:pPr lvl="1"/>
            <a:r>
              <a:rPr lang="en-US" altLang="zh-CN" dirty="0"/>
              <a:t>= Rate of reverse reaction</a:t>
            </a:r>
            <a:endParaRPr lang="en-US" altLang="zh-CN" dirty="0"/>
          </a:p>
          <a:p>
            <a:pPr lvl="1"/>
            <a:r>
              <a:rPr lang="en-US" altLang="zh-CN" dirty="0"/>
              <a:t>= Rate of consumption of H</a:t>
            </a:r>
            <a:r>
              <a:rPr lang="en-US" altLang="zh-CN" baseline="-25000" dirty="0"/>
              <a:t>2</a:t>
            </a:r>
            <a:r>
              <a:rPr lang="en-US" altLang="zh-CN" dirty="0"/>
              <a:t>/I</a:t>
            </a:r>
            <a:r>
              <a:rPr lang="en-US" altLang="zh-CN" baseline="-25000" dirty="0"/>
              <a:t>2</a:t>
            </a:r>
            <a:endParaRPr lang="en-US" altLang="zh-CN" dirty="0"/>
          </a:p>
          <a:p>
            <a:pPr lvl="1"/>
            <a:r>
              <a:rPr lang="en-US" altLang="zh-CN" dirty="0"/>
              <a:t>= Rate of production of H</a:t>
            </a:r>
            <a:r>
              <a:rPr lang="en-US" altLang="zh-CN" baseline="-25000" dirty="0"/>
              <a:t>2</a:t>
            </a:r>
            <a:r>
              <a:rPr lang="en-US" altLang="zh-CN" dirty="0"/>
              <a:t>/I</a:t>
            </a:r>
            <a:r>
              <a:rPr lang="en-US" altLang="zh-CN" baseline="-25000" dirty="0"/>
              <a:t>2</a:t>
            </a:r>
            <a:endParaRPr lang="en-US" altLang="zh-CN" dirty="0"/>
          </a:p>
          <a:p>
            <a:pPr lvl="1"/>
            <a:r>
              <a:rPr lang="en-US" altLang="zh-CN" dirty="0"/>
              <a:t>= 1/2 Rate of consumption of HI</a:t>
            </a:r>
            <a:endParaRPr lang="en-US" altLang="zh-CN" dirty="0"/>
          </a:p>
          <a:p>
            <a:pPr lvl="1"/>
            <a:r>
              <a:rPr lang="en-US" altLang="zh-CN" dirty="0"/>
              <a:t>= 1/2 Rate of production of HI</a:t>
            </a:r>
            <a:endParaRPr lang="en-US" altLang="zh-CN" dirty="0"/>
          </a:p>
          <a:p>
            <a:pPr lvl="0"/>
            <a:r>
              <a:rPr lang="en-US" altLang="zh-CN" dirty="0"/>
              <a:t>That is why we see different gradients for the rate curves.</a:t>
            </a:r>
            <a:endParaRPr lang="en-US" altLang="zh-CN" dirty="0"/>
          </a:p>
        </p:txBody>
      </p:sp>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7" name="Title 2"/>
          <p:cNvSpPr>
            <a:spLocks noGrp="1"/>
          </p:cNvSpPr>
          <p:nvPr>
            <p:ph type="title"/>
          </p:nvPr>
        </p:nvSpPr>
        <p:spPr>
          <a:xfrm>
            <a:off x="381000" y="355847"/>
            <a:ext cx="8381260" cy="1054394"/>
          </a:xfrm>
        </p:spPr>
        <p:txBody>
          <a:bodyPr/>
          <a:lstStyle/>
          <a:p>
            <a:pPr algn="l"/>
            <a:r>
              <a:rPr lang="en-US" sz="2800" dirty="0"/>
              <a:t>Chemical equilibrium</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7886C9C-DC18-4195-8FD5-A50AA931D419}" type="slidenum">
              <a:rPr lang="en-US" smtClean="0"/>
            </a:fld>
            <a:endParaRPr lang="en-US" dirty="0"/>
          </a:p>
        </p:txBody>
      </p:sp>
      <p:sp>
        <p:nvSpPr>
          <p:cNvPr id="4" name="Subtitle 5"/>
          <p:cNvSpPr txBox="1"/>
          <p:nvPr/>
        </p:nvSpPr>
        <p:spPr>
          <a:xfrm>
            <a:off x="317500" y="573784"/>
            <a:ext cx="6128406" cy="632716"/>
          </a:xfrm>
          <a:prstGeom prst="rect">
            <a:avLst/>
          </a:prstGeom>
        </p:spPr>
        <p:txBody>
          <a:bodyPr>
            <a:normAutofit/>
          </a:bodyPr>
          <a:lstStyle>
            <a:lvl1pPr marL="274320" indent="-228600" algn="l" defTabSz="914400" rtl="0" eaLnBrk="1" latinLnBrk="0" hangingPunct="1">
              <a:spcBef>
                <a:spcPct val="20000"/>
              </a:spcBef>
              <a:buClr>
                <a:schemeClr val="accent1"/>
              </a:buClr>
              <a:buFont typeface="Wingdings 2" panose="05020102010507070707"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anose="05000000000000000000"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anose="05000000000000000000"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anose="05000000000000000000"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anose="05000000000000000000"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anose="05000000000000000000"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anose="05000000000000000000"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anose="05000000000000000000"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anose="05000000000000000000" pitchFamily="2" charset="2"/>
              <a:buChar char="§"/>
              <a:defRPr sz="1200" kern="1200">
                <a:solidFill>
                  <a:schemeClr val="tx2"/>
                </a:solidFill>
                <a:latin typeface="+mn-lt"/>
                <a:ea typeface="+mn-ea"/>
                <a:cs typeface="+mn-cs"/>
              </a:defRPr>
            </a:lvl9pPr>
          </a:lstStyle>
          <a:p>
            <a:r>
              <a:rPr lang="en-US" sz="3200" dirty="0"/>
              <a:t>10.1 The Equilibrium</a:t>
            </a:r>
            <a:endParaRPr lang="en-US" sz="3200" dirty="0"/>
          </a:p>
        </p:txBody>
      </p:sp>
      <p:pic>
        <p:nvPicPr>
          <p:cNvPr id="5" name="图片 4"/>
          <p:cNvPicPr>
            <a:picLocks noChangeAspect="1"/>
          </p:cNvPicPr>
          <p:nvPr/>
        </p:nvPicPr>
        <p:blipFill>
          <a:blip r:embed="rId1"/>
          <a:stretch>
            <a:fillRect/>
          </a:stretch>
        </p:blipFill>
        <p:spPr>
          <a:xfrm>
            <a:off x="488950" y="1266825"/>
            <a:ext cx="8166100" cy="43243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2800" dirty="0"/>
              <a:t>Chemical equilibrium</a:t>
            </a:r>
            <a:endParaRPr lang="en-US" sz="2800" dirty="0"/>
          </a:p>
        </p:txBody>
      </p:sp>
      <p:sp>
        <p:nvSpPr>
          <p:cNvPr id="14" name="Slide Number Placeholder 13"/>
          <p:cNvSpPr>
            <a:spLocks noGrp="1"/>
          </p:cNvSpPr>
          <p:nvPr>
            <p:ph type="sldNum" sz="quarter" idx="12"/>
          </p:nvPr>
        </p:nvSpPr>
        <p:spPr/>
        <p:txBody>
          <a:bodyPr/>
          <a:lstStyle/>
          <a:p>
            <a:fld id="{F7886C9C-DC18-4195-8FD5-A50AA931D419}" type="slidenum">
              <a:rPr lang="en-US" smtClean="0"/>
            </a:fld>
            <a:endParaRPr lang="en-US"/>
          </a:p>
        </p:txBody>
      </p:sp>
      <p:pic>
        <p:nvPicPr>
          <p:cNvPr id="6146" name="Picture 2"/>
          <p:cNvPicPr>
            <a:picLocks noChangeAspect="1" noChangeArrowheads="1"/>
          </p:cNvPicPr>
          <p:nvPr/>
        </p:nvPicPr>
        <p:blipFill>
          <a:blip r:embed="rId1"/>
          <a:srcRect/>
          <a:stretch>
            <a:fillRect/>
          </a:stretch>
        </p:blipFill>
        <p:spPr bwMode="auto">
          <a:xfrm>
            <a:off x="795951" y="1872433"/>
            <a:ext cx="7207070" cy="1172804"/>
          </a:xfrm>
          <a:prstGeom prst="rect">
            <a:avLst/>
          </a:prstGeom>
          <a:noFill/>
          <a:ln w="9525">
            <a:noFill/>
            <a:miter lim="800000"/>
            <a:headEnd/>
            <a:tailEnd/>
          </a:ln>
          <a:effectLst/>
        </p:spPr>
      </p:pic>
      <p:pic>
        <p:nvPicPr>
          <p:cNvPr id="6147" name="Picture 3"/>
          <p:cNvPicPr>
            <a:picLocks noChangeAspect="1" noChangeArrowheads="1"/>
          </p:cNvPicPr>
          <p:nvPr/>
        </p:nvPicPr>
        <p:blipFill>
          <a:blip r:embed="rId2"/>
          <a:srcRect/>
          <a:stretch>
            <a:fillRect/>
          </a:stretch>
        </p:blipFill>
        <p:spPr bwMode="auto">
          <a:xfrm>
            <a:off x="1357466" y="3490759"/>
            <a:ext cx="6324115" cy="2025138"/>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2800" dirty="0"/>
              <a:t>Chemical equilibrium</a:t>
            </a:r>
            <a:endParaRPr lang="en-US" sz="2800" dirty="0"/>
          </a:p>
        </p:txBody>
      </p:sp>
      <p:sp>
        <p:nvSpPr>
          <p:cNvPr id="14" name="Slide Number Placeholder 13"/>
          <p:cNvSpPr>
            <a:spLocks noGrp="1"/>
          </p:cNvSpPr>
          <p:nvPr>
            <p:ph type="sldNum" sz="quarter" idx="12"/>
          </p:nvPr>
        </p:nvSpPr>
        <p:spPr/>
        <p:txBody>
          <a:bodyPr/>
          <a:lstStyle/>
          <a:p>
            <a:fld id="{F7886C9C-DC18-4195-8FD5-A50AA931D419}" type="slidenum">
              <a:rPr lang="en-US" smtClean="0"/>
            </a:fld>
            <a:endParaRPr lang="en-US"/>
          </a:p>
        </p:txBody>
      </p:sp>
      <p:pic>
        <p:nvPicPr>
          <p:cNvPr id="7170" name="Picture 2"/>
          <p:cNvPicPr>
            <a:picLocks noChangeAspect="1" noChangeArrowheads="1"/>
          </p:cNvPicPr>
          <p:nvPr/>
        </p:nvPicPr>
        <p:blipFill>
          <a:blip r:embed="rId1"/>
          <a:srcRect/>
          <a:stretch>
            <a:fillRect/>
          </a:stretch>
        </p:blipFill>
        <p:spPr bwMode="auto">
          <a:xfrm>
            <a:off x="1801146" y="1792082"/>
            <a:ext cx="5484557" cy="4698437"/>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2800" dirty="0"/>
              <a:t>Chemical equilibrium</a:t>
            </a:r>
            <a:endParaRPr lang="en-US" sz="2800" dirty="0"/>
          </a:p>
        </p:txBody>
      </p:sp>
      <p:sp>
        <p:nvSpPr>
          <p:cNvPr id="14" name="Slide Number Placeholder 13"/>
          <p:cNvSpPr>
            <a:spLocks noGrp="1"/>
          </p:cNvSpPr>
          <p:nvPr>
            <p:ph type="sldNum" sz="quarter" idx="12"/>
          </p:nvPr>
        </p:nvSpPr>
        <p:spPr/>
        <p:txBody>
          <a:bodyPr/>
          <a:lstStyle/>
          <a:p>
            <a:fld id="{F7886C9C-DC18-4195-8FD5-A50AA931D419}" type="slidenum">
              <a:rPr lang="en-US" smtClean="0"/>
            </a:fld>
            <a:endParaRPr lang="en-US"/>
          </a:p>
        </p:txBody>
      </p:sp>
      <p:pic>
        <p:nvPicPr>
          <p:cNvPr id="8194" name="Picture 2"/>
          <p:cNvPicPr>
            <a:picLocks noChangeAspect="1" noChangeArrowheads="1"/>
          </p:cNvPicPr>
          <p:nvPr/>
        </p:nvPicPr>
        <p:blipFill>
          <a:blip r:embed="rId1"/>
          <a:srcRect/>
          <a:stretch>
            <a:fillRect/>
          </a:stretch>
        </p:blipFill>
        <p:spPr bwMode="auto">
          <a:xfrm>
            <a:off x="2021604" y="1736928"/>
            <a:ext cx="5072369" cy="4821644"/>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2800" dirty="0"/>
              <a:t>Chemical equilibrium</a:t>
            </a:r>
            <a:endParaRPr lang="en-US" sz="2800" dirty="0"/>
          </a:p>
        </p:txBody>
      </p:sp>
      <p:sp>
        <p:nvSpPr>
          <p:cNvPr id="14" name="Slide Number Placeholder 13"/>
          <p:cNvSpPr>
            <a:spLocks noGrp="1"/>
          </p:cNvSpPr>
          <p:nvPr>
            <p:ph type="sldNum" sz="quarter" idx="12"/>
          </p:nvPr>
        </p:nvSpPr>
        <p:spPr/>
        <p:txBody>
          <a:bodyPr/>
          <a:lstStyle/>
          <a:p>
            <a:fld id="{F7886C9C-DC18-4195-8FD5-A50AA931D419}" type="slidenum">
              <a:rPr lang="en-US" smtClean="0"/>
            </a:fld>
            <a:endParaRPr lang="en-US"/>
          </a:p>
        </p:txBody>
      </p:sp>
      <p:pic>
        <p:nvPicPr>
          <p:cNvPr id="9218" name="Picture 2"/>
          <p:cNvPicPr>
            <a:picLocks noChangeAspect="1" noChangeArrowheads="1"/>
          </p:cNvPicPr>
          <p:nvPr/>
        </p:nvPicPr>
        <p:blipFill>
          <a:blip r:embed="rId1"/>
          <a:srcRect/>
          <a:stretch>
            <a:fillRect/>
          </a:stretch>
        </p:blipFill>
        <p:spPr bwMode="auto">
          <a:xfrm>
            <a:off x="659215" y="2087817"/>
            <a:ext cx="7575465" cy="2012233"/>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2800" dirty="0"/>
              <a:t>Chemical equilibrium</a:t>
            </a:r>
            <a:endParaRPr lang="en-US" sz="2800" dirty="0"/>
          </a:p>
        </p:txBody>
      </p:sp>
      <p:sp>
        <p:nvSpPr>
          <p:cNvPr id="14" name="Slide Number Placeholder 13"/>
          <p:cNvSpPr>
            <a:spLocks noGrp="1"/>
          </p:cNvSpPr>
          <p:nvPr>
            <p:ph type="sldNum" sz="quarter" idx="12"/>
          </p:nvPr>
        </p:nvSpPr>
        <p:spPr/>
        <p:txBody>
          <a:bodyPr/>
          <a:lstStyle/>
          <a:p>
            <a:fld id="{F7886C9C-DC18-4195-8FD5-A50AA931D419}" type="slidenum">
              <a:rPr lang="en-US" smtClean="0"/>
            </a:fld>
            <a:endParaRPr lang="en-US"/>
          </a:p>
        </p:txBody>
      </p:sp>
      <p:pic>
        <p:nvPicPr>
          <p:cNvPr id="10242" name="Picture 2"/>
          <p:cNvPicPr>
            <a:picLocks noChangeAspect="1" noChangeArrowheads="1"/>
          </p:cNvPicPr>
          <p:nvPr/>
        </p:nvPicPr>
        <p:blipFill>
          <a:blip r:embed="rId1"/>
          <a:srcRect/>
          <a:stretch>
            <a:fillRect/>
          </a:stretch>
        </p:blipFill>
        <p:spPr bwMode="auto">
          <a:xfrm>
            <a:off x="1753061" y="1708816"/>
            <a:ext cx="5739120" cy="4841798"/>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2800" dirty="0"/>
              <a:t>Chemical equilibrium</a:t>
            </a:r>
            <a:endParaRPr lang="en-US" sz="2800" dirty="0"/>
          </a:p>
        </p:txBody>
      </p:sp>
      <p:sp>
        <p:nvSpPr>
          <p:cNvPr id="14" name="Slide Number Placeholder 13"/>
          <p:cNvSpPr>
            <a:spLocks noGrp="1"/>
          </p:cNvSpPr>
          <p:nvPr>
            <p:ph type="sldNum" sz="quarter" idx="12"/>
          </p:nvPr>
        </p:nvSpPr>
        <p:spPr/>
        <p:txBody>
          <a:bodyPr/>
          <a:lstStyle/>
          <a:p>
            <a:fld id="{F7886C9C-DC18-4195-8FD5-A50AA931D419}" type="slidenum">
              <a:rPr lang="en-US" smtClean="0"/>
            </a:fld>
            <a:endParaRPr lang="en-US"/>
          </a:p>
        </p:txBody>
      </p:sp>
      <p:pic>
        <p:nvPicPr>
          <p:cNvPr id="11266" name="Picture 2"/>
          <p:cNvPicPr>
            <a:picLocks noChangeAspect="1" noChangeArrowheads="1"/>
          </p:cNvPicPr>
          <p:nvPr/>
        </p:nvPicPr>
        <p:blipFill>
          <a:blip r:embed="rId1"/>
          <a:srcRect/>
          <a:stretch>
            <a:fillRect/>
          </a:stretch>
        </p:blipFill>
        <p:spPr bwMode="auto">
          <a:xfrm>
            <a:off x="1850769" y="1752600"/>
            <a:ext cx="5051476" cy="4771874"/>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pic>
        <p:nvPicPr>
          <p:cNvPr id="6" name="图片 5"/>
          <p:cNvPicPr>
            <a:picLocks noChangeAspect="1"/>
          </p:cNvPicPr>
          <p:nvPr/>
        </p:nvPicPr>
        <p:blipFill>
          <a:blip r:embed="rId1">
            <a:lum bright="-20000" contrast="40000"/>
          </a:blip>
          <a:stretch>
            <a:fillRect/>
          </a:stretch>
        </p:blipFill>
        <p:spPr>
          <a:xfrm>
            <a:off x="166021" y="233680"/>
            <a:ext cx="8841889" cy="62560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a:t>Make sure that you use the equilibrium symbol       when writing equations for reactions where the reverse reactions are significant.</a:t>
            </a:r>
            <a:endParaRPr lang="en-US" altLang="zh-CN" dirty="0"/>
          </a:p>
          <a:p>
            <a:r>
              <a:rPr lang="en-US" altLang="zh-CN" dirty="0"/>
              <a:t>It is important to understand that even though </a:t>
            </a:r>
            <a:r>
              <a:rPr lang="en-US" altLang="zh-CN" b="1" dirty="0">
                <a:solidFill>
                  <a:srgbClr val="FF0000"/>
                </a:solidFill>
              </a:rPr>
              <a:t>the concentrations of reactant and product are</a:t>
            </a:r>
            <a:r>
              <a:rPr lang="en-US" altLang="zh-CN" dirty="0"/>
              <a:t> </a:t>
            </a:r>
            <a:r>
              <a:rPr lang="en-US" altLang="zh-CN" b="1" dirty="0">
                <a:solidFill>
                  <a:srgbClr val="FF0000"/>
                </a:solidFill>
              </a:rPr>
              <a:t>constant at equilibrium</a:t>
            </a:r>
            <a:r>
              <a:rPr lang="en-US" altLang="zh-CN" dirty="0"/>
              <a:t>, this in no way implies that they are equal. </a:t>
            </a:r>
            <a:endParaRPr lang="en-US" altLang="zh-CN" dirty="0"/>
          </a:p>
          <a:p>
            <a:r>
              <a:rPr lang="en-US" altLang="zh-CN" dirty="0"/>
              <a:t>In fact, most commonly there will be a much higher concentration of either reactant or product in the equilibrium mixture, depending both on the reaction and on the conditions.</a:t>
            </a:r>
            <a:endParaRPr lang="en-US" altLang="zh-CN" dirty="0"/>
          </a:p>
          <a:p>
            <a:r>
              <a:rPr lang="en-US" altLang="zh-CN" b="1" dirty="0">
                <a:solidFill>
                  <a:srgbClr val="FF0000"/>
                </a:solidFill>
              </a:rPr>
              <a:t>What equal to each other at equilibrium are the rate of forward reaction and the rate of backward reaction</a:t>
            </a:r>
            <a:r>
              <a:rPr lang="en-US" altLang="zh-CN" dirty="0"/>
              <a:t>.</a:t>
            </a:r>
            <a:endParaRPr lang="en-US" altLang="zh-CN" dirty="0"/>
          </a:p>
          <a:p>
            <a:r>
              <a:rPr lang="en-US" altLang="zh-CN" dirty="0"/>
              <a:t>The proportion of reactant and product in the equilibrium mixture is referred to as its </a:t>
            </a:r>
            <a:r>
              <a:rPr lang="en-US" altLang="zh-CN" b="1" dirty="0">
                <a:solidFill>
                  <a:srgbClr val="FF0000"/>
                </a:solidFill>
              </a:rPr>
              <a:t>equilibrium position</a:t>
            </a:r>
            <a:r>
              <a:rPr lang="en-US" altLang="zh-CN" dirty="0"/>
              <a:t>.</a:t>
            </a:r>
            <a:endParaRPr lang="en-US" altLang="zh-CN" dirty="0"/>
          </a:p>
        </p:txBody>
      </p:sp>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5" name="Title 2"/>
          <p:cNvSpPr txBox="1"/>
          <p:nvPr/>
        </p:nvSpPr>
        <p:spPr>
          <a:xfrm>
            <a:off x="533400" y="508247"/>
            <a:ext cx="8381260" cy="10543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a:lstStyle>
          <a:p>
            <a:pPr algn="l"/>
            <a:r>
              <a:rPr lang="en-US" sz="2800"/>
              <a:t>Chemical equilibrium</a:t>
            </a:r>
            <a:endParaRPr lang="en-US" sz="2800" dirty="0"/>
          </a:p>
        </p:txBody>
      </p:sp>
      <p:pic>
        <p:nvPicPr>
          <p:cNvPr id="6" name="图片 5"/>
          <p:cNvPicPr>
            <a:picLocks noChangeAspect="1"/>
          </p:cNvPicPr>
          <p:nvPr/>
        </p:nvPicPr>
        <p:blipFill>
          <a:blip r:embed="rId1">
            <a:lum bright="-20000" contrast="40000"/>
          </a:blip>
          <a:stretch>
            <a:fillRect/>
          </a:stretch>
        </p:blipFill>
        <p:spPr>
          <a:xfrm>
            <a:off x="6781761" y="1822417"/>
            <a:ext cx="355678" cy="2667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Consider now the reaction</a:t>
            </a:r>
            <a:endParaRPr lang="en-US" altLang="zh-CN" dirty="0"/>
          </a:p>
          <a:p>
            <a:r>
              <a:rPr lang="en-US" altLang="zh-CN" dirty="0"/>
              <a:t>If we were to carry out a series of experiments on this reaction with different starting concentrations of H</a:t>
            </a:r>
            <a:r>
              <a:rPr lang="en-US" altLang="zh-CN" baseline="-25000" dirty="0"/>
              <a:t>2</a:t>
            </a:r>
            <a:r>
              <a:rPr lang="en-US" altLang="zh-CN" dirty="0"/>
              <a:t>, I</a:t>
            </a:r>
            <a:r>
              <a:rPr lang="en-US" altLang="zh-CN" baseline="-25000" dirty="0"/>
              <a:t>2</a:t>
            </a:r>
            <a:r>
              <a:rPr lang="en-US" altLang="zh-CN" dirty="0"/>
              <a:t>, and HI, we could wait until each reaction reached equilibrium and then measure the composition of each equilibrium mixture.</a:t>
            </a:r>
            <a:endParaRPr lang="en-US" altLang="zh-CN" dirty="0"/>
          </a:p>
          <a:p>
            <a:r>
              <a:rPr lang="en-US" altLang="zh-CN" dirty="0"/>
              <a:t> Here are some typical results obtained at 440°C.</a:t>
            </a:r>
            <a:endParaRPr lang="en-US" altLang="zh-CN" dirty="0"/>
          </a:p>
          <a:p>
            <a:endParaRPr lang="zh-CN" altLang="en-US" dirty="0"/>
          </a:p>
        </p:txBody>
      </p:sp>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5" name="标题 1"/>
          <p:cNvSpPr>
            <a:spLocks noGrp="1"/>
          </p:cNvSpPr>
          <p:nvPr>
            <p:ph type="title"/>
          </p:nvPr>
        </p:nvSpPr>
        <p:spPr>
          <a:xfrm>
            <a:off x="381000" y="355847"/>
            <a:ext cx="8381260" cy="1054394"/>
          </a:xfrm>
        </p:spPr>
        <p:txBody>
          <a:bodyPr/>
          <a:lstStyle/>
          <a:p>
            <a:r>
              <a:rPr lang="en-US" altLang="zh-CN" dirty="0"/>
              <a:t>Equilibrium constant</a:t>
            </a:r>
            <a:endParaRPr lang="zh-CN" altLang="en-US" dirty="0"/>
          </a:p>
        </p:txBody>
      </p:sp>
      <p:pic>
        <p:nvPicPr>
          <p:cNvPr id="6" name="图片 5"/>
          <p:cNvPicPr>
            <a:picLocks noChangeAspect="1"/>
          </p:cNvPicPr>
          <p:nvPr/>
        </p:nvPicPr>
        <p:blipFill rotWithShape="1">
          <a:blip r:embed="rId1">
            <a:lum bright="-20000" contrast="40000"/>
          </a:blip>
          <a:srcRect r="1453" b="-1858"/>
          <a:stretch>
            <a:fillRect/>
          </a:stretch>
        </p:blipFill>
        <p:spPr>
          <a:xfrm>
            <a:off x="4190711" y="1719070"/>
            <a:ext cx="2603790" cy="4399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5" name="标题 1"/>
          <p:cNvSpPr>
            <a:spLocks noGrp="1"/>
          </p:cNvSpPr>
          <p:nvPr>
            <p:ph type="title"/>
          </p:nvPr>
        </p:nvSpPr>
        <p:spPr>
          <a:xfrm>
            <a:off x="381000" y="355847"/>
            <a:ext cx="8381260" cy="1054394"/>
          </a:xfrm>
        </p:spPr>
        <p:txBody>
          <a:bodyPr/>
          <a:lstStyle/>
          <a:p>
            <a:r>
              <a:rPr lang="en-US" altLang="zh-CN" dirty="0"/>
              <a:t>Equilibrium constant</a:t>
            </a:r>
            <a:endParaRPr lang="zh-CN" altLang="en-US" dirty="0"/>
          </a:p>
        </p:txBody>
      </p:sp>
      <p:pic>
        <p:nvPicPr>
          <p:cNvPr id="6" name="图片 5"/>
          <p:cNvPicPr>
            <a:picLocks noChangeAspect="1"/>
          </p:cNvPicPr>
          <p:nvPr/>
        </p:nvPicPr>
        <p:blipFill>
          <a:blip r:embed="rId1">
            <a:lum bright="-20000" contrast="40000"/>
          </a:blip>
          <a:stretch>
            <a:fillRect/>
          </a:stretch>
        </p:blipFill>
        <p:spPr>
          <a:xfrm>
            <a:off x="76199" y="1642169"/>
            <a:ext cx="8985647" cy="4999931"/>
          </a:xfrm>
          <a:prstGeom prst="rect">
            <a:avLst/>
          </a:prstGeom>
        </p:spPr>
      </p:pic>
      <p:sp>
        <p:nvSpPr>
          <p:cNvPr id="2" name="文本框 1"/>
          <p:cNvSpPr txBox="1"/>
          <p:nvPr/>
        </p:nvSpPr>
        <p:spPr>
          <a:xfrm>
            <a:off x="1904999" y="5486400"/>
            <a:ext cx="856673" cy="338554"/>
          </a:xfrm>
          <a:prstGeom prst="rect">
            <a:avLst/>
          </a:prstGeom>
          <a:solidFill>
            <a:srgbClr val="FFFFFF"/>
          </a:solidFill>
        </p:spPr>
        <p:txBody>
          <a:bodyPr wrap="square" rtlCol="0">
            <a:spAutoFit/>
          </a:bodyPr>
          <a:lstStyle/>
          <a:p>
            <a:r>
              <a:rPr lang="en-US" altLang="zh-CN" sz="1600" dirty="0"/>
              <a:t>0.0015</a:t>
            </a:r>
            <a:endParaRPr lang="zh-CN" alt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2800" dirty="0"/>
              <a:t>Reversible physical change</a:t>
            </a:r>
            <a:endParaRPr lang="en-US" sz="2800" dirty="0"/>
          </a:p>
        </p:txBody>
      </p:sp>
      <p:sp>
        <p:nvSpPr>
          <p:cNvPr id="14" name="Slide Number Placeholder 13"/>
          <p:cNvSpPr>
            <a:spLocks noGrp="1"/>
          </p:cNvSpPr>
          <p:nvPr>
            <p:ph type="sldNum" sz="quarter" idx="12"/>
          </p:nvPr>
        </p:nvSpPr>
        <p:spPr/>
        <p:txBody>
          <a:bodyPr/>
          <a:lstStyle/>
          <a:p>
            <a:fld id="{F7886C9C-DC18-4195-8FD5-A50AA931D419}" type="slidenum">
              <a:rPr lang="en-US" smtClean="0"/>
            </a:fld>
            <a:endParaRPr lang="en-US"/>
          </a:p>
        </p:txBody>
      </p:sp>
      <p:grpSp>
        <p:nvGrpSpPr>
          <p:cNvPr id="15" name="Group 21"/>
          <p:cNvGrpSpPr/>
          <p:nvPr/>
        </p:nvGrpSpPr>
        <p:grpSpPr>
          <a:xfrm>
            <a:off x="1721400" y="2650092"/>
            <a:ext cx="3757763" cy="461665"/>
            <a:chOff x="2016360" y="1086804"/>
            <a:chExt cx="3757763" cy="461665"/>
          </a:xfrm>
        </p:grpSpPr>
        <p:sp>
          <p:nvSpPr>
            <p:cNvPr id="17" name="TextBox 16"/>
            <p:cNvSpPr txBox="1"/>
            <p:nvPr/>
          </p:nvSpPr>
          <p:spPr>
            <a:xfrm>
              <a:off x="2016360" y="1086804"/>
              <a:ext cx="3757763" cy="461665"/>
            </a:xfrm>
            <a:prstGeom prst="rect">
              <a:avLst/>
            </a:prstGeom>
            <a:noFill/>
          </p:spPr>
          <p:txBody>
            <a:bodyPr wrap="square" rtlCol="0">
              <a:spAutoFit/>
            </a:bodyPr>
            <a:lstStyle/>
            <a:p>
              <a:r>
                <a:rPr lang="en-US" sz="2400" dirty="0"/>
                <a:t>Br</a:t>
              </a:r>
              <a:r>
                <a:rPr lang="en-US" sz="2400" baseline="-25000" dirty="0"/>
                <a:t>2</a:t>
              </a:r>
              <a:r>
                <a:rPr lang="en-US" sz="2400" dirty="0"/>
                <a:t> (l)               Br</a:t>
              </a:r>
              <a:r>
                <a:rPr lang="en-US" sz="2400" baseline="-25000" dirty="0"/>
                <a:t>2 </a:t>
              </a:r>
              <a:r>
                <a:rPr lang="en-US" sz="2400" dirty="0"/>
                <a:t>(g)</a:t>
              </a:r>
              <a:endParaRPr lang="en-US" sz="2400" dirty="0"/>
            </a:p>
          </p:txBody>
        </p:sp>
        <p:grpSp>
          <p:nvGrpSpPr>
            <p:cNvPr id="19" name="Group 14"/>
            <p:cNvGrpSpPr/>
            <p:nvPr/>
          </p:nvGrpSpPr>
          <p:grpSpPr>
            <a:xfrm>
              <a:off x="3050728" y="1191557"/>
              <a:ext cx="746315" cy="91658"/>
              <a:chOff x="3050728" y="1191557"/>
              <a:chExt cx="746315" cy="91658"/>
            </a:xfrm>
          </p:grpSpPr>
          <p:cxnSp>
            <p:nvCxnSpPr>
              <p:cNvPr id="27" name="Straight Connector 11"/>
              <p:cNvCxnSpPr/>
              <p:nvPr/>
            </p:nvCxnSpPr>
            <p:spPr>
              <a:xfrm>
                <a:off x="3050728" y="1283215"/>
                <a:ext cx="746315"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13"/>
              <p:cNvCxnSpPr/>
              <p:nvPr/>
            </p:nvCxnSpPr>
            <p:spPr>
              <a:xfrm flipH="1" flipV="1">
                <a:off x="3666111" y="1191557"/>
                <a:ext cx="130932" cy="916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20" name="Group 18"/>
            <p:cNvGrpSpPr/>
            <p:nvPr/>
          </p:nvGrpSpPr>
          <p:grpSpPr>
            <a:xfrm flipH="1" flipV="1">
              <a:off x="3063819" y="1384794"/>
              <a:ext cx="746315" cy="91658"/>
              <a:chOff x="3050728" y="1191557"/>
              <a:chExt cx="746315" cy="91658"/>
            </a:xfrm>
          </p:grpSpPr>
          <p:cxnSp>
            <p:nvCxnSpPr>
              <p:cNvPr id="25" name="Straight Connector 19"/>
              <p:cNvCxnSpPr/>
              <p:nvPr/>
            </p:nvCxnSpPr>
            <p:spPr>
              <a:xfrm>
                <a:off x="3050728" y="1283215"/>
                <a:ext cx="746315"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0"/>
              <p:cNvCxnSpPr/>
              <p:nvPr/>
            </p:nvCxnSpPr>
            <p:spPr>
              <a:xfrm flipH="1" flipV="1">
                <a:off x="3666111" y="1191557"/>
                <a:ext cx="130932" cy="916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29" name="TextBox 28"/>
          <p:cNvSpPr txBox="1"/>
          <p:nvPr/>
        </p:nvSpPr>
        <p:spPr>
          <a:xfrm>
            <a:off x="374595" y="1778995"/>
            <a:ext cx="4671472" cy="400110"/>
          </a:xfrm>
          <a:prstGeom prst="rect">
            <a:avLst/>
          </a:prstGeom>
          <a:noFill/>
        </p:spPr>
        <p:txBody>
          <a:bodyPr wrap="none" rtlCol="0">
            <a:spAutoFit/>
          </a:bodyPr>
          <a:lstStyle/>
          <a:p>
            <a:r>
              <a:rPr lang="en-US" sz="2000" dirty="0"/>
              <a:t>Phase transition equation at equilibrium:</a:t>
            </a:r>
            <a:endParaRPr lang="en-US" sz="2000" dirty="0"/>
          </a:p>
        </p:txBody>
      </p:sp>
      <p:pic>
        <p:nvPicPr>
          <p:cNvPr id="30" name="Picture 2" descr="bromine.gi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91028" y="1697442"/>
            <a:ext cx="3238500" cy="1917700"/>
          </a:xfrm>
          <a:prstGeom prst="rect">
            <a:avLst/>
          </a:prstGeom>
        </p:spPr>
      </p:pic>
      <p:grpSp>
        <p:nvGrpSpPr>
          <p:cNvPr id="31" name="Group 11"/>
          <p:cNvGrpSpPr/>
          <p:nvPr/>
        </p:nvGrpSpPr>
        <p:grpSpPr>
          <a:xfrm>
            <a:off x="3174008" y="3735058"/>
            <a:ext cx="1934232" cy="2920635"/>
            <a:chOff x="3174008" y="3499090"/>
            <a:chExt cx="1934232" cy="2920635"/>
          </a:xfrm>
        </p:grpSpPr>
        <p:pic>
          <p:nvPicPr>
            <p:cNvPr id="32" name="Picture 5" descr="C0027949-Equilibrium_of_Bromine-SPL.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174008" y="3499090"/>
              <a:ext cx="1934232" cy="2920635"/>
            </a:xfrm>
            <a:prstGeom prst="rect">
              <a:avLst/>
            </a:prstGeom>
          </p:spPr>
        </p:pic>
        <p:sp>
          <p:nvSpPr>
            <p:cNvPr id="33" name="TextBox 32"/>
            <p:cNvSpPr txBox="1"/>
            <p:nvPr/>
          </p:nvSpPr>
          <p:spPr>
            <a:xfrm>
              <a:off x="3213287" y="6050393"/>
              <a:ext cx="749912" cy="369332"/>
            </a:xfrm>
            <a:prstGeom prst="rect">
              <a:avLst/>
            </a:prstGeom>
            <a:noFill/>
          </p:spPr>
          <p:txBody>
            <a:bodyPr wrap="none" rtlCol="0">
              <a:spAutoFit/>
            </a:bodyPr>
            <a:lstStyle/>
            <a:p>
              <a:r>
                <a:rPr lang="en-US" dirty="0"/>
                <a:t>Low T</a:t>
              </a:r>
              <a:endParaRPr lang="en-US" dirty="0"/>
            </a:p>
          </p:txBody>
        </p:sp>
      </p:grpSp>
      <p:grpSp>
        <p:nvGrpSpPr>
          <p:cNvPr id="34" name="Group 12"/>
          <p:cNvGrpSpPr/>
          <p:nvPr/>
        </p:nvGrpSpPr>
        <p:grpSpPr>
          <a:xfrm>
            <a:off x="5698313" y="3735058"/>
            <a:ext cx="1971417" cy="2959918"/>
            <a:chOff x="5698313" y="3499090"/>
            <a:chExt cx="1971417" cy="2959918"/>
          </a:xfrm>
        </p:grpSpPr>
        <p:pic>
          <p:nvPicPr>
            <p:cNvPr id="35" name="Picture 6" descr="C0027950-Equilibrium_of_Bromine-SPL.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98313" y="3499090"/>
              <a:ext cx="1971417" cy="2959918"/>
            </a:xfrm>
            <a:prstGeom prst="rect">
              <a:avLst/>
            </a:prstGeom>
          </p:spPr>
        </p:pic>
        <p:sp>
          <p:nvSpPr>
            <p:cNvPr id="36" name="TextBox 35"/>
            <p:cNvSpPr txBox="1"/>
            <p:nvPr/>
          </p:nvSpPr>
          <p:spPr>
            <a:xfrm>
              <a:off x="5774848" y="6089676"/>
              <a:ext cx="803112" cy="369332"/>
            </a:xfrm>
            <a:prstGeom prst="rect">
              <a:avLst/>
            </a:prstGeom>
            <a:noFill/>
          </p:spPr>
          <p:txBody>
            <a:bodyPr wrap="none" rtlCol="0">
              <a:spAutoFit/>
            </a:bodyPr>
            <a:lstStyle/>
            <a:p>
              <a:r>
                <a:rPr lang="en-US" dirty="0"/>
                <a:t>High T</a:t>
              </a:r>
              <a:endParaRPr lang="en-US" dirty="0"/>
            </a:p>
          </p:txBody>
        </p:sp>
      </p:grpSp>
      <p:grpSp>
        <p:nvGrpSpPr>
          <p:cNvPr id="37" name="Group 10"/>
          <p:cNvGrpSpPr/>
          <p:nvPr/>
        </p:nvGrpSpPr>
        <p:grpSpPr>
          <a:xfrm>
            <a:off x="685425" y="3735058"/>
            <a:ext cx="1977568" cy="2946824"/>
            <a:chOff x="685425" y="3499090"/>
            <a:chExt cx="1977568" cy="2946824"/>
          </a:xfrm>
        </p:grpSpPr>
        <p:pic>
          <p:nvPicPr>
            <p:cNvPr id="38" name="Picture 4" descr="C0027948-Equilibrium_of_Bromine-SPL.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28761" y="3499090"/>
              <a:ext cx="1934232" cy="2920635"/>
            </a:xfrm>
            <a:prstGeom prst="rect">
              <a:avLst/>
            </a:prstGeom>
          </p:spPr>
        </p:pic>
        <p:sp>
          <p:nvSpPr>
            <p:cNvPr id="39" name="TextBox 38"/>
            <p:cNvSpPr txBox="1"/>
            <p:nvPr/>
          </p:nvSpPr>
          <p:spPr>
            <a:xfrm>
              <a:off x="685425" y="6076582"/>
              <a:ext cx="944226" cy="369332"/>
            </a:xfrm>
            <a:prstGeom prst="rect">
              <a:avLst/>
            </a:prstGeom>
            <a:noFill/>
          </p:spPr>
          <p:txBody>
            <a:bodyPr wrap="none" rtlCol="0">
              <a:spAutoFit/>
            </a:bodyPr>
            <a:lstStyle/>
            <a:p>
              <a:r>
                <a:rPr lang="en-US" dirty="0"/>
                <a:t>Room T</a:t>
              </a:r>
              <a:endParaRPr lang="en-US" dirty="0"/>
            </a:p>
          </p:txBody>
        </p:sp>
      </p:grpSp>
      <p:sp>
        <p:nvSpPr>
          <p:cNvPr id="2" name="文本框 1"/>
          <p:cNvSpPr txBox="1"/>
          <p:nvPr/>
        </p:nvSpPr>
        <p:spPr>
          <a:xfrm>
            <a:off x="2514600" y="2362881"/>
            <a:ext cx="1448599" cy="369332"/>
          </a:xfrm>
          <a:prstGeom prst="rect">
            <a:avLst/>
          </a:prstGeom>
          <a:noFill/>
        </p:spPr>
        <p:txBody>
          <a:bodyPr wrap="square" rtlCol="0">
            <a:spAutoFit/>
          </a:bodyPr>
          <a:lstStyle/>
          <a:p>
            <a:r>
              <a:rPr lang="en-US" altLang="zh-CN" dirty="0"/>
              <a:t>evaporation</a:t>
            </a:r>
            <a:endParaRPr lang="zh-CN" altLang="en-US" dirty="0"/>
          </a:p>
        </p:txBody>
      </p:sp>
      <p:sp>
        <p:nvSpPr>
          <p:cNvPr id="24" name="文本框 23"/>
          <p:cNvSpPr txBox="1"/>
          <p:nvPr/>
        </p:nvSpPr>
        <p:spPr>
          <a:xfrm>
            <a:off x="2389915" y="2977880"/>
            <a:ext cx="1585185" cy="369332"/>
          </a:xfrm>
          <a:prstGeom prst="rect">
            <a:avLst/>
          </a:prstGeom>
          <a:noFill/>
        </p:spPr>
        <p:txBody>
          <a:bodyPr wrap="square" rtlCol="0">
            <a:spAutoFit/>
          </a:bodyPr>
          <a:lstStyle/>
          <a:p>
            <a:r>
              <a:rPr lang="en-US" altLang="zh-CN" dirty="0"/>
              <a:t>condensation</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5" name="标题 1"/>
          <p:cNvSpPr>
            <a:spLocks noGrp="1"/>
          </p:cNvSpPr>
          <p:nvPr>
            <p:ph type="title"/>
          </p:nvPr>
        </p:nvSpPr>
        <p:spPr>
          <a:xfrm>
            <a:off x="381000" y="355847"/>
            <a:ext cx="8381260" cy="1054394"/>
          </a:xfrm>
        </p:spPr>
        <p:txBody>
          <a:bodyPr/>
          <a:lstStyle/>
          <a:p>
            <a:r>
              <a:rPr lang="en-US" altLang="zh-CN" dirty="0"/>
              <a:t>Equilibrium constant</a:t>
            </a:r>
            <a:endParaRPr lang="zh-CN" altLang="en-US" dirty="0"/>
          </a:p>
        </p:txBody>
      </p:sp>
      <p:pic>
        <p:nvPicPr>
          <p:cNvPr id="6" name="图片 5"/>
          <p:cNvPicPr>
            <a:picLocks noChangeAspect="1"/>
          </p:cNvPicPr>
          <p:nvPr/>
        </p:nvPicPr>
        <p:blipFill>
          <a:blip r:embed="rId1">
            <a:lum bright="-20000" contrast="40000"/>
          </a:blip>
          <a:stretch>
            <a:fillRect/>
          </a:stretch>
        </p:blipFill>
        <p:spPr>
          <a:xfrm>
            <a:off x="165100" y="1619020"/>
            <a:ext cx="8738663" cy="2527875"/>
          </a:xfrm>
          <a:prstGeom prst="rect">
            <a:avLst/>
          </a:prstGeom>
        </p:spPr>
      </p:pic>
      <p:pic>
        <p:nvPicPr>
          <p:cNvPr id="7" name="图片 6"/>
          <p:cNvPicPr>
            <a:picLocks noChangeAspect="1"/>
          </p:cNvPicPr>
          <p:nvPr/>
        </p:nvPicPr>
        <p:blipFill>
          <a:blip r:embed="rId2">
            <a:lum bright="-20000" contrast="40000"/>
          </a:blip>
          <a:stretch>
            <a:fillRect/>
          </a:stretch>
        </p:blipFill>
        <p:spPr>
          <a:xfrm>
            <a:off x="209516" y="4146895"/>
            <a:ext cx="8649830" cy="175771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1000" y="1718945"/>
            <a:ext cx="8408035" cy="2700020"/>
          </a:xfrm>
        </p:spPr>
        <p:txBody>
          <a:bodyPr/>
          <a:lstStyle/>
          <a:p>
            <a:r>
              <a:rPr lang="en-US" altLang="zh-CN" dirty="0"/>
              <a:t>Clearly this way of processing the equilibrium data produces a constant value within the limits of experimental accuracy. </a:t>
            </a:r>
            <a:endParaRPr lang="en-US" altLang="zh-CN" dirty="0"/>
          </a:p>
          <a:p>
            <a:r>
              <a:rPr lang="en-US" altLang="zh-CN" dirty="0"/>
              <a:t>This constant is known as the </a:t>
            </a:r>
            <a:r>
              <a:rPr lang="en-US" altLang="zh-CN" b="1" dirty="0">
                <a:solidFill>
                  <a:srgbClr val="FF0000"/>
                </a:solidFill>
              </a:rPr>
              <a:t>equilibrium constant, K</a:t>
            </a:r>
            <a:r>
              <a:rPr lang="en-US" altLang="zh-CN" b="1" baseline="-25000" dirty="0">
                <a:solidFill>
                  <a:srgbClr val="FF0000"/>
                </a:solidFill>
              </a:rPr>
              <a:t>c</a:t>
            </a:r>
            <a:r>
              <a:rPr lang="en-US" altLang="zh-CN" dirty="0"/>
              <a:t>. It has a </a:t>
            </a:r>
            <a:r>
              <a:rPr lang="en-US" altLang="zh-CN" b="1" dirty="0">
                <a:solidFill>
                  <a:srgbClr val="FF0000"/>
                </a:solidFill>
              </a:rPr>
              <a:t>fixed value</a:t>
            </a:r>
            <a:r>
              <a:rPr lang="en-US" altLang="zh-CN" dirty="0"/>
              <a:t> for this reaction </a:t>
            </a:r>
            <a:r>
              <a:rPr lang="en-US" altLang="zh-CN" b="1" dirty="0">
                <a:solidFill>
                  <a:srgbClr val="FF0000"/>
                </a:solidFill>
              </a:rPr>
              <a:t>at a specified temperature</a:t>
            </a:r>
            <a:r>
              <a:rPr lang="en-US" altLang="zh-CN" dirty="0"/>
              <a:t>.</a:t>
            </a:r>
            <a:endParaRPr lang="en-US" altLang="zh-CN" dirty="0"/>
          </a:p>
          <a:p>
            <a:r>
              <a:rPr lang="en-US" altLang="zh-CN" dirty="0"/>
              <a:t>In fact, every reaction has its own particular value of K</a:t>
            </a:r>
            <a:r>
              <a:rPr lang="en-US" altLang="zh-CN" baseline="-25000" dirty="0"/>
              <a:t>c</a:t>
            </a:r>
            <a:r>
              <a:rPr lang="en-US" altLang="zh-CN" dirty="0"/>
              <a:t> which can be derived in a similar way. First we use the balanced reaction equation to write the </a:t>
            </a:r>
            <a:r>
              <a:rPr lang="en-US" altLang="zh-CN" b="1" dirty="0">
                <a:solidFill>
                  <a:srgbClr val="FF0000"/>
                </a:solidFill>
              </a:rPr>
              <a:t>equilibrium constant expression</a:t>
            </a:r>
            <a:r>
              <a:rPr lang="en-US" altLang="zh-CN" dirty="0"/>
              <a:t>.</a:t>
            </a:r>
            <a:endParaRPr lang="zh-CN" altLang="en-US" dirty="0"/>
          </a:p>
        </p:txBody>
      </p:sp>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5" name="标题 1"/>
          <p:cNvSpPr>
            <a:spLocks noGrp="1"/>
          </p:cNvSpPr>
          <p:nvPr>
            <p:ph type="title"/>
          </p:nvPr>
        </p:nvSpPr>
        <p:spPr>
          <a:xfrm>
            <a:off x="381000" y="355847"/>
            <a:ext cx="8381260" cy="1054394"/>
          </a:xfrm>
        </p:spPr>
        <p:txBody>
          <a:bodyPr/>
          <a:lstStyle/>
          <a:p>
            <a:r>
              <a:rPr lang="en-US" altLang="zh-CN" dirty="0"/>
              <a:t>Equilibrium constant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pic>
        <p:nvPicPr>
          <p:cNvPr id="5" name="图片 4"/>
          <p:cNvPicPr>
            <a:picLocks noChangeAspect="1"/>
          </p:cNvPicPr>
          <p:nvPr/>
        </p:nvPicPr>
        <p:blipFill rotWithShape="1">
          <a:blip r:embed="rId1">
            <a:lum bright="-20000" contrast="40000"/>
          </a:blip>
          <a:srcRect b="45618"/>
          <a:stretch>
            <a:fillRect/>
          </a:stretch>
        </p:blipFill>
        <p:spPr>
          <a:xfrm>
            <a:off x="185451" y="1673860"/>
            <a:ext cx="8729949" cy="2694940"/>
          </a:xfrm>
          <a:prstGeom prst="rect">
            <a:avLst/>
          </a:prstGeom>
        </p:spPr>
      </p:pic>
      <p:sp>
        <p:nvSpPr>
          <p:cNvPr id="6" name="标题 1"/>
          <p:cNvSpPr>
            <a:spLocks noGrp="1"/>
          </p:cNvSpPr>
          <p:nvPr>
            <p:ph type="title"/>
          </p:nvPr>
        </p:nvSpPr>
        <p:spPr>
          <a:xfrm>
            <a:off x="381000" y="355847"/>
            <a:ext cx="8381260" cy="1054394"/>
          </a:xfrm>
        </p:spPr>
        <p:txBody>
          <a:bodyPr/>
          <a:lstStyle/>
          <a:p>
            <a:r>
              <a:rPr lang="en-US" altLang="zh-CN" dirty="0"/>
              <a:t>Equilibrium constant</a:t>
            </a:r>
            <a:endParaRPr lang="zh-CN" altLang="en-US" dirty="0"/>
          </a:p>
        </p:txBody>
      </p:sp>
      <p:pic>
        <p:nvPicPr>
          <p:cNvPr id="7" name="图片 6"/>
          <p:cNvPicPr>
            <a:picLocks noChangeAspect="1"/>
          </p:cNvPicPr>
          <p:nvPr/>
        </p:nvPicPr>
        <p:blipFill rotWithShape="1">
          <a:blip r:embed="rId1">
            <a:lum bright="-20000" contrast="40000"/>
          </a:blip>
          <a:srcRect t="54639"/>
          <a:stretch>
            <a:fillRect/>
          </a:stretch>
        </p:blipFill>
        <p:spPr>
          <a:xfrm>
            <a:off x="181255" y="4381500"/>
            <a:ext cx="8729949" cy="2247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Equilibrium constant</a:t>
            </a:r>
            <a:endParaRPr lang="zh-CN" altLang="en-US" dirty="0"/>
          </a:p>
        </p:txBody>
      </p:sp>
      <p:sp>
        <p:nvSpPr>
          <p:cNvPr id="4" name="灯片编号占位符 3"/>
          <p:cNvSpPr>
            <a:spLocks noGrp="1"/>
          </p:cNvSpPr>
          <p:nvPr>
            <p:ph type="sldNum" sz="quarter" idx="12"/>
          </p:nvPr>
        </p:nvSpPr>
        <p:spPr/>
        <p:txBody>
          <a:bodyPr/>
          <a:lstStyle/>
          <a:p>
            <a:fld id="{04EA7543-9AAE-4E9F-B28C-4FCCFD07D42B}" type="slidenum">
              <a:rPr lang="en-US" smtClean="0"/>
            </a:fld>
            <a:endParaRPr lang="en-US"/>
          </a:p>
        </p:txBody>
      </p:sp>
      <p:pic>
        <p:nvPicPr>
          <p:cNvPr id="5" name="Picture 2"/>
          <p:cNvPicPr>
            <a:picLocks noChangeAspect="1" noChangeArrowheads="1"/>
          </p:cNvPicPr>
          <p:nvPr/>
        </p:nvPicPr>
        <p:blipFill>
          <a:blip r:embed="rId1"/>
          <a:srcRect/>
          <a:stretch>
            <a:fillRect/>
          </a:stretch>
        </p:blipFill>
        <p:spPr bwMode="auto">
          <a:xfrm>
            <a:off x="1218285" y="2168296"/>
            <a:ext cx="2804321" cy="612211"/>
          </a:xfrm>
          <a:prstGeom prst="rect">
            <a:avLst/>
          </a:prstGeom>
          <a:noFill/>
          <a:ln w="9525">
            <a:noFill/>
            <a:miter lim="800000"/>
            <a:headEnd/>
            <a:tailEnd/>
          </a:ln>
          <a:effectLst/>
        </p:spPr>
      </p:pic>
      <p:pic>
        <p:nvPicPr>
          <p:cNvPr id="6" name="Picture 2"/>
          <p:cNvPicPr>
            <a:picLocks noChangeAspect="1" noChangeArrowheads="1"/>
          </p:cNvPicPr>
          <p:nvPr/>
        </p:nvPicPr>
        <p:blipFill>
          <a:blip r:embed="rId2"/>
          <a:srcRect/>
          <a:stretch>
            <a:fillRect/>
          </a:stretch>
        </p:blipFill>
        <p:spPr bwMode="auto">
          <a:xfrm>
            <a:off x="4653280" y="1866052"/>
            <a:ext cx="3109452" cy="1201379"/>
          </a:xfrm>
          <a:prstGeom prst="rect">
            <a:avLst/>
          </a:prstGeom>
          <a:noFill/>
          <a:ln w="9525">
            <a:noFill/>
            <a:miter lim="800000"/>
            <a:headEnd/>
            <a:tailEnd/>
          </a:ln>
          <a:effectLst/>
        </p:spPr>
      </p:pic>
      <p:pic>
        <p:nvPicPr>
          <p:cNvPr id="7" name="Picture 3"/>
          <p:cNvPicPr>
            <a:picLocks noChangeAspect="1" noChangeArrowheads="1"/>
          </p:cNvPicPr>
          <p:nvPr/>
        </p:nvPicPr>
        <p:blipFill>
          <a:blip r:embed="rId3"/>
          <a:srcRect/>
          <a:stretch>
            <a:fillRect/>
          </a:stretch>
        </p:blipFill>
        <p:spPr bwMode="auto">
          <a:xfrm>
            <a:off x="933651" y="3385676"/>
            <a:ext cx="6829081" cy="265378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Equilibrium constant</a:t>
            </a:r>
            <a:endParaRPr lang="zh-CN" altLang="en-US" dirty="0"/>
          </a:p>
        </p:txBody>
      </p:sp>
      <p:sp>
        <p:nvSpPr>
          <p:cNvPr id="4" name="灯片编号占位符 3"/>
          <p:cNvSpPr>
            <a:spLocks noGrp="1"/>
          </p:cNvSpPr>
          <p:nvPr>
            <p:ph type="sldNum" sz="quarter" idx="12"/>
          </p:nvPr>
        </p:nvSpPr>
        <p:spPr/>
        <p:txBody>
          <a:bodyPr/>
          <a:lstStyle/>
          <a:p>
            <a:fld id="{04EA7543-9AAE-4E9F-B28C-4FCCFD07D42B}" type="slidenum">
              <a:rPr lang="en-US" smtClean="0"/>
            </a:fld>
            <a:endParaRPr lang="en-US"/>
          </a:p>
        </p:txBody>
      </p:sp>
      <p:pic>
        <p:nvPicPr>
          <p:cNvPr id="3074" name="Picture 2"/>
          <p:cNvPicPr>
            <a:picLocks noChangeAspect="1" noChangeArrowheads="1"/>
          </p:cNvPicPr>
          <p:nvPr/>
        </p:nvPicPr>
        <p:blipFill>
          <a:blip r:embed="rId1"/>
          <a:srcRect/>
          <a:stretch>
            <a:fillRect/>
          </a:stretch>
        </p:blipFill>
        <p:spPr bwMode="auto">
          <a:xfrm>
            <a:off x="1693453" y="2577280"/>
            <a:ext cx="6330281" cy="680269"/>
          </a:xfrm>
          <a:prstGeom prst="rect">
            <a:avLst/>
          </a:prstGeom>
          <a:noFill/>
          <a:ln w="9525">
            <a:noFill/>
            <a:miter lim="800000"/>
            <a:headEnd/>
            <a:tailEnd/>
          </a:ln>
          <a:effectLst/>
        </p:spPr>
      </p:pic>
      <p:sp>
        <p:nvSpPr>
          <p:cNvPr id="8" name="TextBox 7"/>
          <p:cNvSpPr txBox="1"/>
          <p:nvPr/>
        </p:nvSpPr>
        <p:spPr>
          <a:xfrm flipH="1">
            <a:off x="293985" y="1725567"/>
            <a:ext cx="3732327" cy="461665"/>
          </a:xfrm>
          <a:prstGeom prst="rect">
            <a:avLst/>
          </a:prstGeom>
          <a:noFill/>
        </p:spPr>
        <p:txBody>
          <a:bodyPr wrap="square" rtlCol="0">
            <a:spAutoFit/>
          </a:bodyPr>
          <a:lstStyle/>
          <a:p>
            <a:r>
              <a:rPr lang="en-US" altLang="zh-CN" sz="2400" dirty="0"/>
              <a:t>For general reaction:</a:t>
            </a:r>
            <a:endParaRPr lang="zh-CN" altLang="en-US" sz="2400" dirty="0"/>
          </a:p>
        </p:txBody>
      </p:sp>
      <p:pic>
        <p:nvPicPr>
          <p:cNvPr id="3075" name="Picture 3"/>
          <p:cNvPicPr>
            <a:picLocks noChangeAspect="1" noChangeArrowheads="1"/>
          </p:cNvPicPr>
          <p:nvPr/>
        </p:nvPicPr>
        <p:blipFill>
          <a:blip r:embed="rId2"/>
          <a:srcRect/>
          <a:stretch>
            <a:fillRect/>
          </a:stretch>
        </p:blipFill>
        <p:spPr bwMode="auto">
          <a:xfrm>
            <a:off x="2855655" y="3948266"/>
            <a:ext cx="3198555" cy="1066185"/>
          </a:xfrm>
          <a:prstGeom prst="rect">
            <a:avLst/>
          </a:prstGeom>
          <a:noFill/>
          <a:ln w="9525">
            <a:noFill/>
            <a:miter lim="800000"/>
            <a:headEnd/>
            <a:tailEnd/>
          </a:ln>
          <a:effectLst/>
        </p:spPr>
      </p:pic>
      <p:sp>
        <p:nvSpPr>
          <p:cNvPr id="10" name="TextBox 9"/>
          <p:cNvSpPr txBox="1"/>
          <p:nvPr/>
        </p:nvSpPr>
        <p:spPr>
          <a:xfrm flipH="1">
            <a:off x="2584901" y="5442155"/>
            <a:ext cx="3732327" cy="830997"/>
          </a:xfrm>
          <a:prstGeom prst="rect">
            <a:avLst/>
          </a:prstGeom>
          <a:noFill/>
        </p:spPr>
        <p:txBody>
          <a:bodyPr wrap="square" rtlCol="0">
            <a:spAutoFit/>
          </a:bodyPr>
          <a:lstStyle/>
          <a:p>
            <a:r>
              <a:rPr lang="en-US" altLang="zh-CN" sz="2400" dirty="0"/>
              <a:t>Unit of K</a:t>
            </a:r>
            <a:r>
              <a:rPr lang="en-US" altLang="zh-CN" sz="2400" baseline="-25000" dirty="0"/>
              <a:t>c</a:t>
            </a:r>
            <a:r>
              <a:rPr lang="en-US" altLang="zh-CN" sz="2400" dirty="0"/>
              <a:t> is dependent on the expression of K</a:t>
            </a:r>
            <a:r>
              <a:rPr lang="en-US" altLang="zh-CN" sz="2400" baseline="-25000" dirty="0"/>
              <a:t>c</a:t>
            </a:r>
            <a:endParaRPr lang="zh-CN" altLang="en-US" sz="2400" baseline="-25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Practice:</a:t>
            </a:r>
            <a:endParaRPr lang="en-US" altLang="zh-CN" dirty="0"/>
          </a:p>
          <a:p>
            <a:endParaRPr lang="zh-CN" altLang="en-US" dirty="0"/>
          </a:p>
        </p:txBody>
      </p:sp>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5" name="标题 1"/>
          <p:cNvSpPr>
            <a:spLocks noGrp="1"/>
          </p:cNvSpPr>
          <p:nvPr>
            <p:ph type="title"/>
          </p:nvPr>
        </p:nvSpPr>
        <p:spPr>
          <a:xfrm>
            <a:off x="381000" y="355847"/>
            <a:ext cx="8381260" cy="1054394"/>
          </a:xfrm>
        </p:spPr>
        <p:txBody>
          <a:bodyPr/>
          <a:lstStyle/>
          <a:p>
            <a:r>
              <a:rPr lang="en-US" altLang="zh-CN" dirty="0"/>
              <a:t>Equilibrium constant</a:t>
            </a:r>
            <a:endParaRPr lang="zh-CN" altLang="en-US" dirty="0"/>
          </a:p>
        </p:txBody>
      </p:sp>
      <p:pic>
        <p:nvPicPr>
          <p:cNvPr id="6" name="图片 5"/>
          <p:cNvPicPr>
            <a:picLocks noChangeAspect="1"/>
          </p:cNvPicPr>
          <p:nvPr/>
        </p:nvPicPr>
        <p:blipFill>
          <a:blip r:embed="rId1">
            <a:lum bright="-20000" contrast="40000"/>
          </a:blip>
          <a:stretch>
            <a:fillRect/>
          </a:stretch>
        </p:blipFill>
        <p:spPr>
          <a:xfrm>
            <a:off x="765443" y="2165179"/>
            <a:ext cx="7469237" cy="1384641"/>
          </a:xfrm>
          <a:prstGeom prst="rect">
            <a:avLst/>
          </a:prstGeom>
        </p:spPr>
      </p:pic>
      <p:pic>
        <p:nvPicPr>
          <p:cNvPr id="7" name="图片 6"/>
          <p:cNvPicPr>
            <a:picLocks noChangeAspect="1"/>
          </p:cNvPicPr>
          <p:nvPr/>
        </p:nvPicPr>
        <p:blipFill>
          <a:blip r:embed="rId2">
            <a:lum bright="-20000" contrast="40000"/>
          </a:blip>
          <a:stretch>
            <a:fillRect/>
          </a:stretch>
        </p:blipFill>
        <p:spPr>
          <a:xfrm>
            <a:off x="765443" y="3593878"/>
            <a:ext cx="3607591" cy="2959829"/>
          </a:xfrm>
          <a:prstGeom prst="rect">
            <a:avLst/>
          </a:prstGeom>
        </p:spPr>
      </p:pic>
      <p:sp>
        <p:nvSpPr>
          <p:cNvPr id="4" name="文本框 3"/>
          <p:cNvSpPr txBox="1"/>
          <p:nvPr/>
        </p:nvSpPr>
        <p:spPr>
          <a:xfrm>
            <a:off x="5589270" y="3168015"/>
            <a:ext cx="584200" cy="36830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(aq)</a:t>
            </a:r>
            <a:endParaRPr lang="en-US" altLang="zh-CN">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Equilibria involving more than one phase</a:t>
            </a:r>
            <a:endParaRPr lang="zh-CN" altLang="en-US" dirty="0"/>
          </a:p>
        </p:txBody>
      </p:sp>
      <p:sp>
        <p:nvSpPr>
          <p:cNvPr id="4" name="灯片编号占位符 3"/>
          <p:cNvSpPr>
            <a:spLocks noGrp="1"/>
          </p:cNvSpPr>
          <p:nvPr>
            <p:ph type="sldNum" sz="quarter" idx="12"/>
          </p:nvPr>
        </p:nvSpPr>
        <p:spPr/>
        <p:txBody>
          <a:bodyPr/>
          <a:lstStyle/>
          <a:p>
            <a:fld id="{04EA7543-9AAE-4E9F-B28C-4FCCFD07D42B}" type="slidenum">
              <a:rPr lang="en-US" smtClean="0"/>
            </a:fld>
            <a:endParaRPr lang="en-US"/>
          </a:p>
        </p:txBody>
      </p:sp>
      <p:pic>
        <p:nvPicPr>
          <p:cNvPr id="4098" name="Picture 2"/>
          <p:cNvPicPr>
            <a:picLocks noChangeAspect="1" noChangeArrowheads="1"/>
          </p:cNvPicPr>
          <p:nvPr/>
        </p:nvPicPr>
        <p:blipFill>
          <a:blip r:embed="rId1"/>
          <a:srcRect/>
          <a:stretch>
            <a:fillRect/>
          </a:stretch>
        </p:blipFill>
        <p:spPr bwMode="auto">
          <a:xfrm>
            <a:off x="1603058" y="2035493"/>
            <a:ext cx="5560026" cy="2003107"/>
          </a:xfrm>
          <a:prstGeom prst="rect">
            <a:avLst/>
          </a:prstGeom>
          <a:noFill/>
          <a:ln w="9525">
            <a:noFill/>
            <a:miter lim="800000"/>
            <a:headEnd/>
            <a:tailEnd/>
          </a:ln>
          <a:effectLst/>
        </p:spPr>
      </p:pic>
      <p:sp>
        <p:nvSpPr>
          <p:cNvPr id="11" name="TextBox 10"/>
          <p:cNvSpPr txBox="1"/>
          <p:nvPr/>
        </p:nvSpPr>
        <p:spPr>
          <a:xfrm flipH="1">
            <a:off x="785762" y="4861560"/>
            <a:ext cx="7448918" cy="1200329"/>
          </a:xfrm>
          <a:prstGeom prst="rect">
            <a:avLst/>
          </a:prstGeom>
          <a:noFill/>
        </p:spPr>
        <p:txBody>
          <a:bodyPr wrap="square" rtlCol="0">
            <a:spAutoFit/>
          </a:bodyPr>
          <a:lstStyle/>
          <a:p>
            <a:r>
              <a:rPr lang="en-US" altLang="zh-CN" sz="2400" dirty="0"/>
              <a:t>All solids are not well distributed in the system, so these are omitted/included in the value of K</a:t>
            </a:r>
            <a:r>
              <a:rPr lang="en-US" altLang="zh-CN" sz="2400" baseline="-25000" dirty="0"/>
              <a:t>c</a:t>
            </a:r>
            <a:r>
              <a:rPr lang="en-US" altLang="zh-CN" sz="2400" dirty="0"/>
              <a:t> --- not showing in the expression.</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Equilibria involving more than one phase</a:t>
            </a:r>
            <a:endParaRPr lang="zh-CN" altLang="en-US" dirty="0"/>
          </a:p>
        </p:txBody>
      </p:sp>
      <p:sp>
        <p:nvSpPr>
          <p:cNvPr id="4" name="灯片编号占位符 3"/>
          <p:cNvSpPr>
            <a:spLocks noGrp="1"/>
          </p:cNvSpPr>
          <p:nvPr>
            <p:ph type="sldNum" sz="quarter" idx="12"/>
          </p:nvPr>
        </p:nvSpPr>
        <p:spPr/>
        <p:txBody>
          <a:bodyPr/>
          <a:lstStyle/>
          <a:p>
            <a:fld id="{04EA7543-9AAE-4E9F-B28C-4FCCFD07D42B}" type="slidenum">
              <a:rPr lang="en-US" smtClean="0"/>
            </a:fld>
            <a:endParaRPr lang="en-US"/>
          </a:p>
        </p:txBody>
      </p:sp>
      <p:sp>
        <p:nvSpPr>
          <p:cNvPr id="11" name="TextBox 10"/>
          <p:cNvSpPr txBox="1"/>
          <p:nvPr/>
        </p:nvSpPr>
        <p:spPr>
          <a:xfrm flipH="1">
            <a:off x="785762" y="5059680"/>
            <a:ext cx="7733398" cy="830997"/>
          </a:xfrm>
          <a:prstGeom prst="rect">
            <a:avLst/>
          </a:prstGeom>
          <a:noFill/>
        </p:spPr>
        <p:txBody>
          <a:bodyPr wrap="square" rtlCol="0">
            <a:spAutoFit/>
          </a:bodyPr>
          <a:lstStyle/>
          <a:p>
            <a:r>
              <a:rPr lang="en-US" altLang="zh-CN" sz="2400" dirty="0"/>
              <a:t>The concentration of any pure liquid is also constant if it has a fixed density: like [H</a:t>
            </a:r>
            <a:r>
              <a:rPr lang="en-US" altLang="zh-CN" sz="2400" baseline="-25000" dirty="0"/>
              <a:t>2</a:t>
            </a:r>
            <a:r>
              <a:rPr lang="en-US" altLang="zh-CN" sz="2400" dirty="0"/>
              <a:t>O] in dilute aqueous solutions.</a:t>
            </a:r>
            <a:endParaRPr lang="zh-CN" altLang="en-US" sz="2400" dirty="0"/>
          </a:p>
        </p:txBody>
      </p:sp>
      <p:pic>
        <p:nvPicPr>
          <p:cNvPr id="5122" name="Picture 2"/>
          <p:cNvPicPr>
            <a:picLocks noChangeAspect="1" noChangeArrowheads="1"/>
          </p:cNvPicPr>
          <p:nvPr/>
        </p:nvPicPr>
        <p:blipFill>
          <a:blip r:embed="rId1"/>
          <a:srcRect/>
          <a:stretch>
            <a:fillRect/>
          </a:stretch>
        </p:blipFill>
        <p:spPr bwMode="auto">
          <a:xfrm>
            <a:off x="1096328" y="1884998"/>
            <a:ext cx="6791460" cy="286988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Equilibria involving more than one phase</a:t>
            </a:r>
            <a:endParaRPr lang="zh-CN" altLang="en-US" dirty="0"/>
          </a:p>
        </p:txBody>
      </p:sp>
      <p:sp>
        <p:nvSpPr>
          <p:cNvPr id="4" name="灯片编号占位符 3"/>
          <p:cNvSpPr>
            <a:spLocks noGrp="1"/>
          </p:cNvSpPr>
          <p:nvPr>
            <p:ph type="sldNum" sz="quarter" idx="12"/>
          </p:nvPr>
        </p:nvSpPr>
        <p:spPr/>
        <p:txBody>
          <a:bodyPr/>
          <a:lstStyle/>
          <a:p>
            <a:fld id="{04EA7543-9AAE-4E9F-B28C-4FCCFD07D42B}" type="slidenum">
              <a:rPr lang="en-US" smtClean="0"/>
            </a:fld>
            <a:endParaRPr lang="en-US"/>
          </a:p>
        </p:txBody>
      </p:sp>
      <p:pic>
        <p:nvPicPr>
          <p:cNvPr id="6146" name="Picture 2"/>
          <p:cNvPicPr>
            <a:picLocks noChangeAspect="1" noChangeArrowheads="1"/>
          </p:cNvPicPr>
          <p:nvPr/>
        </p:nvPicPr>
        <p:blipFill>
          <a:blip r:embed="rId1"/>
          <a:srcRect/>
          <a:stretch>
            <a:fillRect/>
          </a:stretch>
        </p:blipFill>
        <p:spPr bwMode="auto">
          <a:xfrm>
            <a:off x="1163003" y="2029778"/>
            <a:ext cx="6934972" cy="3639502"/>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Equilibria involving more than one phase</a:t>
            </a:r>
            <a:endParaRPr lang="zh-CN" altLang="en-US" dirty="0"/>
          </a:p>
        </p:txBody>
      </p:sp>
      <p:sp>
        <p:nvSpPr>
          <p:cNvPr id="4" name="灯片编号占位符 3"/>
          <p:cNvSpPr>
            <a:spLocks noGrp="1"/>
          </p:cNvSpPr>
          <p:nvPr>
            <p:ph type="sldNum" sz="quarter" idx="12"/>
          </p:nvPr>
        </p:nvSpPr>
        <p:spPr/>
        <p:txBody>
          <a:bodyPr/>
          <a:lstStyle/>
          <a:p>
            <a:fld id="{04EA7543-9AAE-4E9F-B28C-4FCCFD07D42B}" type="slidenum">
              <a:rPr lang="en-US" smtClean="0"/>
            </a:fld>
            <a:endParaRPr lang="en-US"/>
          </a:p>
        </p:txBody>
      </p:sp>
      <p:pic>
        <p:nvPicPr>
          <p:cNvPr id="7170" name="Picture 2"/>
          <p:cNvPicPr>
            <a:picLocks noChangeAspect="1" noChangeArrowheads="1"/>
          </p:cNvPicPr>
          <p:nvPr/>
        </p:nvPicPr>
        <p:blipFill>
          <a:blip r:embed="rId1"/>
          <a:srcRect/>
          <a:stretch>
            <a:fillRect/>
          </a:stretch>
        </p:blipFill>
        <p:spPr bwMode="auto">
          <a:xfrm>
            <a:off x="1411845" y="2165033"/>
            <a:ext cx="6822835" cy="3473767"/>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pic>
        <p:nvPicPr>
          <p:cNvPr id="5" name="图片 4"/>
          <p:cNvPicPr>
            <a:picLocks noChangeAspect="1"/>
          </p:cNvPicPr>
          <p:nvPr/>
        </p:nvPicPr>
        <p:blipFill>
          <a:blip r:embed="rId1">
            <a:lum bright="-20000" contrast="40000"/>
          </a:blip>
          <a:stretch>
            <a:fillRect/>
          </a:stretch>
        </p:blipFill>
        <p:spPr>
          <a:xfrm>
            <a:off x="177800" y="1177633"/>
            <a:ext cx="8776752" cy="3204298"/>
          </a:xfrm>
          <a:prstGeom prst="rect">
            <a:avLst/>
          </a:prstGeom>
        </p:spPr>
      </p:pic>
      <p:pic>
        <p:nvPicPr>
          <p:cNvPr id="6" name="图片 5"/>
          <p:cNvPicPr>
            <a:picLocks noChangeAspect="1"/>
          </p:cNvPicPr>
          <p:nvPr/>
        </p:nvPicPr>
        <p:blipFill>
          <a:blip r:embed="rId2">
            <a:lum bright="-20000" contrast="40000"/>
          </a:blip>
          <a:stretch>
            <a:fillRect/>
          </a:stretch>
        </p:blipFill>
        <p:spPr>
          <a:xfrm>
            <a:off x="2907960" y="4393650"/>
            <a:ext cx="3099479" cy="2235750"/>
          </a:xfrm>
          <a:prstGeom prst="rect">
            <a:avLst/>
          </a:prstGeom>
        </p:spPr>
      </p:pic>
      <p:sp>
        <p:nvSpPr>
          <p:cNvPr id="7" name="Title 2"/>
          <p:cNvSpPr>
            <a:spLocks noGrp="1"/>
          </p:cNvSpPr>
          <p:nvPr>
            <p:ph type="title"/>
          </p:nvPr>
        </p:nvSpPr>
        <p:spPr>
          <a:xfrm>
            <a:off x="381000" y="355847"/>
            <a:ext cx="8381260" cy="1054394"/>
          </a:xfrm>
        </p:spPr>
        <p:txBody>
          <a:bodyPr/>
          <a:lstStyle/>
          <a:p>
            <a:pPr algn="l"/>
            <a:r>
              <a:rPr lang="en-US" sz="2800" dirty="0"/>
              <a:t>Reversible physical change</a:t>
            </a:r>
            <a:endParaRPr lang="en-US"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a:sym typeface="+mn-ea"/>
              </a:rPr>
              <a:t>Equilibria involving more than one phase</a:t>
            </a:r>
            <a:endParaRPr lang="zh-CN" altLang="en-US"/>
          </a:p>
        </p:txBody>
      </p:sp>
      <p:sp>
        <p:nvSpPr>
          <p:cNvPr id="4" name="灯片编号占位符 3"/>
          <p:cNvSpPr>
            <a:spLocks noGrp="1"/>
          </p:cNvSpPr>
          <p:nvPr>
            <p:ph type="sldNum" sz="quarter" idx="12"/>
          </p:nvPr>
        </p:nvSpPr>
        <p:spPr/>
        <p:txBody>
          <a:bodyPr/>
          <a:p>
            <a:fld id="{04EA7543-9AAE-4E9F-B28C-4FCCFD07D42B}" type="slidenum">
              <a:rPr lang="en-US" smtClean="0"/>
            </a:fld>
            <a:endParaRPr lang="en-US" dirty="0"/>
          </a:p>
        </p:txBody>
      </p:sp>
      <p:sp>
        <p:nvSpPr>
          <p:cNvPr id="11" name="TextBox 10"/>
          <p:cNvSpPr txBox="1"/>
          <p:nvPr/>
        </p:nvSpPr>
        <p:spPr>
          <a:xfrm flipH="1">
            <a:off x="531127" y="1634490"/>
            <a:ext cx="7448918" cy="4892675"/>
          </a:xfrm>
          <a:prstGeom prst="rect">
            <a:avLst/>
          </a:prstGeom>
          <a:noFill/>
        </p:spPr>
        <p:txBody>
          <a:bodyPr wrap="square" rtlCol="0">
            <a:spAutoFit/>
          </a:bodyPr>
          <a:p>
            <a:r>
              <a:rPr lang="en-US" altLang="zh-CN" sz="2400" dirty="0"/>
              <a:t>Summary:</a:t>
            </a:r>
            <a:endParaRPr lang="en-US" altLang="zh-CN" sz="2400" dirty="0"/>
          </a:p>
          <a:p>
            <a:endParaRPr lang="en-US" altLang="zh-CN" sz="2400" dirty="0"/>
          </a:p>
          <a:p>
            <a:pPr marL="342900" indent="-342900">
              <a:buFont typeface="Arial" panose="020B0604020202020204" pitchFamily="34" charset="0"/>
              <a:buChar char="•"/>
            </a:pPr>
            <a:r>
              <a:rPr lang="en-US" altLang="zh-CN" sz="2400" dirty="0"/>
              <a:t>All the species present in the K</a:t>
            </a:r>
            <a:r>
              <a:rPr lang="en-US" altLang="zh-CN" sz="2400" baseline="-25000" dirty="0"/>
              <a:t>c</a:t>
            </a:r>
            <a:r>
              <a:rPr lang="en-US" altLang="zh-CN" sz="2400" dirty="0"/>
              <a:t> expression need to be of the same state.</a:t>
            </a:r>
            <a:endParaRPr lang="en-US" altLang="zh-CN" sz="2400" dirty="0"/>
          </a:p>
          <a:p>
            <a:pPr marL="342900" indent="-342900">
              <a:buFont typeface="Arial" panose="020B0604020202020204" pitchFamily="34" charset="0"/>
              <a:buChar char="•"/>
            </a:pPr>
            <a:r>
              <a:rPr lang="en-US" altLang="zh-CN" sz="2400" dirty="0"/>
              <a:t>If there are substances of more than 1 state in the reversible equation, then we follow this rule:</a:t>
            </a:r>
            <a:endParaRPr lang="en-US" altLang="zh-CN" sz="2400" dirty="0"/>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en-US" altLang="zh-CN" sz="2400" dirty="0"/>
              <a:t>aq &gt; g &gt; l &gt; s</a:t>
            </a:r>
            <a:endParaRPr lang="en-US" altLang="zh-CN" sz="2400" dirty="0"/>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en-US" altLang="zh-CN" sz="2400" dirty="0"/>
              <a:t>This means if there is any one species in aq, then all the species in the K</a:t>
            </a:r>
            <a:r>
              <a:rPr lang="en-US" altLang="zh-CN" sz="2400" baseline="-25000" dirty="0"/>
              <a:t>c</a:t>
            </a:r>
            <a:r>
              <a:rPr lang="en-US" altLang="zh-CN" sz="2400" dirty="0"/>
              <a:t> expression need to be in aq; if there is no species in aq, then we look for species in g, and so on.</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wipe(down)">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wipe(down)">
                                      <p:cBhvr>
                                        <p:cTn id="17" dur="500"/>
                                        <p:tgtEl>
                                          <p:spTgt spid="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wipe(down)">
                                      <p:cBhvr>
                                        <p:cTn id="22" dur="500"/>
                                        <p:tgtEl>
                                          <p:spTgt spid="11">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animEffect transition="in" filter="wipe(down)">
                                      <p:cBhvr>
                                        <p:cTn id="27"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1"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4EA7543-9AAE-4E9F-B28C-4FCCFD07D42B}" type="slidenum">
              <a:rPr lang="en-US" smtClean="0"/>
            </a:fld>
            <a:endParaRPr lang="en-US" dirty="0"/>
          </a:p>
        </p:txBody>
      </p:sp>
      <p:pic>
        <p:nvPicPr>
          <p:cNvPr id="6" name="图片 5"/>
          <p:cNvPicPr>
            <a:picLocks noChangeAspect="1"/>
          </p:cNvPicPr>
          <p:nvPr/>
        </p:nvPicPr>
        <p:blipFill>
          <a:blip r:embed="rId1">
            <a:lum bright="-20000" contrast="40000"/>
          </a:blip>
          <a:stretch>
            <a:fillRect/>
          </a:stretch>
        </p:blipFill>
        <p:spPr>
          <a:xfrm>
            <a:off x="231797" y="1765009"/>
            <a:ext cx="8585849" cy="1794631"/>
          </a:xfrm>
          <a:prstGeom prst="rect">
            <a:avLst/>
          </a:prstGeom>
        </p:spPr>
      </p:pic>
      <p:sp>
        <p:nvSpPr>
          <p:cNvPr id="7" name="标题 1"/>
          <p:cNvSpPr>
            <a:spLocks noGrp="1"/>
          </p:cNvSpPr>
          <p:nvPr>
            <p:ph type="title"/>
          </p:nvPr>
        </p:nvSpPr>
        <p:spPr>
          <a:xfrm>
            <a:off x="381000" y="355847"/>
            <a:ext cx="8381260" cy="1054394"/>
          </a:xfrm>
        </p:spPr>
        <p:txBody>
          <a:bodyPr/>
          <a:lstStyle/>
          <a:p>
            <a:r>
              <a:rPr lang="en-US" altLang="zh-CN" dirty="0"/>
              <a:t>Magnetude of Equilibrium constant</a:t>
            </a:r>
            <a:endParaRPr lang="zh-CN" altLang="en-US" dirty="0"/>
          </a:p>
        </p:txBody>
      </p:sp>
      <p:pic>
        <p:nvPicPr>
          <p:cNvPr id="8" name="图片 7"/>
          <p:cNvPicPr>
            <a:picLocks noChangeAspect="1"/>
          </p:cNvPicPr>
          <p:nvPr/>
        </p:nvPicPr>
        <p:blipFill>
          <a:blip r:embed="rId2">
            <a:lum bright="-20000" contrast="40000"/>
          </a:blip>
          <a:stretch>
            <a:fillRect/>
          </a:stretch>
        </p:blipFill>
        <p:spPr>
          <a:xfrm>
            <a:off x="231797" y="3720091"/>
            <a:ext cx="8741932" cy="1028491"/>
          </a:xfrm>
          <a:prstGeom prst="rect">
            <a:avLst/>
          </a:prstGeom>
        </p:spPr>
      </p:pic>
      <p:pic>
        <p:nvPicPr>
          <p:cNvPr id="9" name="图片 8"/>
          <p:cNvPicPr>
            <a:picLocks noChangeAspect="1"/>
          </p:cNvPicPr>
          <p:nvPr/>
        </p:nvPicPr>
        <p:blipFill>
          <a:blip r:embed="rId3">
            <a:lum bright="-20000" contrast="40000"/>
          </a:blip>
          <a:stretch>
            <a:fillRect/>
          </a:stretch>
        </p:blipFill>
        <p:spPr>
          <a:xfrm>
            <a:off x="231797" y="4909034"/>
            <a:ext cx="8741932" cy="10644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4EA7543-9AAE-4E9F-B28C-4FCCFD07D42B}" type="slidenum">
              <a:rPr lang="en-US" smtClean="0"/>
            </a:fld>
            <a:endParaRPr lang="en-US"/>
          </a:p>
        </p:txBody>
      </p:sp>
      <p:sp>
        <p:nvSpPr>
          <p:cNvPr id="8" name="TextBox 7"/>
          <p:cNvSpPr txBox="1"/>
          <p:nvPr/>
        </p:nvSpPr>
        <p:spPr>
          <a:xfrm flipH="1">
            <a:off x="336756" y="2113492"/>
            <a:ext cx="7448918" cy="461665"/>
          </a:xfrm>
          <a:prstGeom prst="rect">
            <a:avLst/>
          </a:prstGeom>
          <a:noFill/>
        </p:spPr>
        <p:txBody>
          <a:bodyPr wrap="square" rtlCol="0">
            <a:spAutoFit/>
          </a:bodyPr>
          <a:lstStyle/>
          <a:p>
            <a:r>
              <a:rPr lang="en-US" altLang="zh-CN" sz="2400" dirty="0" err="1"/>
              <a:t>K</a:t>
            </a:r>
            <a:r>
              <a:rPr lang="en-US" altLang="zh-CN" sz="2400" baseline="-25000" dirty="0" err="1"/>
              <a:t>c</a:t>
            </a:r>
            <a:r>
              <a:rPr lang="en-US" altLang="zh-CN" sz="2400" dirty="0"/>
              <a:t> = 1  equilibrium lies roughly in the middle </a:t>
            </a:r>
            <a:endParaRPr lang="zh-CN" altLang="en-US" sz="2400" dirty="0"/>
          </a:p>
        </p:txBody>
      </p:sp>
      <p:sp>
        <p:nvSpPr>
          <p:cNvPr id="9" name="TextBox 8"/>
          <p:cNvSpPr txBox="1"/>
          <p:nvPr/>
        </p:nvSpPr>
        <p:spPr>
          <a:xfrm flipH="1">
            <a:off x="328400" y="3244369"/>
            <a:ext cx="8433860" cy="830997"/>
          </a:xfrm>
          <a:prstGeom prst="rect">
            <a:avLst/>
          </a:prstGeom>
          <a:noFill/>
        </p:spPr>
        <p:txBody>
          <a:bodyPr wrap="square" rtlCol="0">
            <a:spAutoFit/>
          </a:bodyPr>
          <a:lstStyle/>
          <a:p>
            <a:r>
              <a:rPr lang="en-US" altLang="zh-CN" sz="2400" dirty="0"/>
              <a:t>K</a:t>
            </a:r>
            <a:r>
              <a:rPr lang="en-US" altLang="zh-CN" sz="2400" baseline="-25000" dirty="0"/>
              <a:t>c</a:t>
            </a:r>
            <a:r>
              <a:rPr lang="en-US" altLang="zh-CN" sz="2400" dirty="0"/>
              <a:t> &gt;&gt; 1    equilibrium lies on the right hand side; if K</a:t>
            </a:r>
            <a:r>
              <a:rPr lang="en-US" altLang="zh-CN" sz="2400" baseline="-25000" dirty="0"/>
              <a:t>c</a:t>
            </a:r>
            <a:r>
              <a:rPr lang="en-US" altLang="zh-CN" sz="2400" dirty="0"/>
              <a:t> is very large, reaction may be considered to go to completion</a:t>
            </a:r>
            <a:endParaRPr lang="zh-CN" altLang="en-US" sz="2400" dirty="0"/>
          </a:p>
        </p:txBody>
      </p:sp>
      <p:sp>
        <p:nvSpPr>
          <p:cNvPr id="10" name="TextBox 9"/>
          <p:cNvSpPr txBox="1"/>
          <p:nvPr/>
        </p:nvSpPr>
        <p:spPr>
          <a:xfrm flipH="1">
            <a:off x="293984" y="4734232"/>
            <a:ext cx="8433860" cy="830997"/>
          </a:xfrm>
          <a:prstGeom prst="rect">
            <a:avLst/>
          </a:prstGeom>
          <a:noFill/>
        </p:spPr>
        <p:txBody>
          <a:bodyPr wrap="square" rtlCol="0">
            <a:spAutoFit/>
          </a:bodyPr>
          <a:lstStyle/>
          <a:p>
            <a:r>
              <a:rPr lang="en-US" altLang="zh-CN" sz="2400" dirty="0"/>
              <a:t>K</a:t>
            </a:r>
            <a:r>
              <a:rPr lang="en-US" altLang="zh-CN" sz="2400" baseline="-25000" dirty="0"/>
              <a:t>c</a:t>
            </a:r>
            <a:r>
              <a:rPr lang="en-US" altLang="zh-CN" sz="2400" dirty="0"/>
              <a:t> &lt;&lt; 1    equilibrium lies on the left hand side; if K</a:t>
            </a:r>
            <a:r>
              <a:rPr lang="en-US" altLang="zh-CN" sz="2400" baseline="-25000" dirty="0"/>
              <a:t>c</a:t>
            </a:r>
            <a:r>
              <a:rPr lang="en-US" altLang="zh-CN" sz="2400" dirty="0"/>
              <a:t> is very small, reaction may be considered not to occur</a:t>
            </a:r>
            <a:endParaRPr lang="zh-CN" altLang="en-US" sz="2400" dirty="0"/>
          </a:p>
        </p:txBody>
      </p:sp>
      <p:sp>
        <p:nvSpPr>
          <p:cNvPr id="7" name="标题 1"/>
          <p:cNvSpPr>
            <a:spLocks noGrp="1"/>
          </p:cNvSpPr>
          <p:nvPr>
            <p:custDataLst>
              <p:tags r:id="rId1"/>
            </p:custDataLst>
          </p:nvPr>
        </p:nvSpPr>
        <p:spPr>
          <a:xfrm>
            <a:off x="508000" y="482847"/>
            <a:ext cx="8381260" cy="10543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a:lstStyle>
          <a:p>
            <a:r>
              <a:rPr lang="en-US" altLang="zh-CN" dirty="0"/>
              <a:t>Magnetude of Equilibrium constant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4EA7543-9AAE-4E9F-B28C-4FCCFD07D42B}" type="slidenum">
              <a:rPr lang="en-US" smtClean="0"/>
            </a:fld>
            <a:endParaRPr lang="en-US" dirty="0"/>
          </a:p>
        </p:txBody>
      </p:sp>
      <p:pic>
        <p:nvPicPr>
          <p:cNvPr id="5" name="图片 4"/>
          <p:cNvPicPr>
            <a:picLocks noChangeAspect="1"/>
          </p:cNvPicPr>
          <p:nvPr/>
        </p:nvPicPr>
        <p:blipFill>
          <a:blip r:embed="rId1">
            <a:lum bright="-20000" contrast="40000"/>
          </a:blip>
          <a:stretch>
            <a:fillRect/>
          </a:stretch>
        </p:blipFill>
        <p:spPr>
          <a:xfrm>
            <a:off x="381000" y="1748500"/>
            <a:ext cx="8333026" cy="2273860"/>
          </a:xfrm>
          <a:prstGeom prst="rect">
            <a:avLst/>
          </a:prstGeom>
        </p:spPr>
      </p:pic>
      <p:pic>
        <p:nvPicPr>
          <p:cNvPr id="2" name="图片 1"/>
          <p:cNvPicPr>
            <a:picLocks noChangeAspect="1"/>
          </p:cNvPicPr>
          <p:nvPr/>
        </p:nvPicPr>
        <p:blipFill>
          <a:blip r:embed="rId2">
            <a:lum bright="-20000" contrast="40000"/>
          </a:blip>
          <a:stretch>
            <a:fillRect/>
          </a:stretch>
        </p:blipFill>
        <p:spPr>
          <a:xfrm>
            <a:off x="189437" y="4360619"/>
            <a:ext cx="8789464" cy="1115970"/>
          </a:xfrm>
          <a:prstGeom prst="rect">
            <a:avLst/>
          </a:prstGeom>
        </p:spPr>
      </p:pic>
      <p:sp>
        <p:nvSpPr>
          <p:cNvPr id="6" name="标题 1"/>
          <p:cNvSpPr>
            <a:spLocks noGrp="1"/>
          </p:cNvSpPr>
          <p:nvPr>
            <p:custDataLst>
              <p:tags r:id="rId3"/>
            </p:custDataLst>
          </p:nvPr>
        </p:nvSpPr>
        <p:spPr>
          <a:xfrm>
            <a:off x="508000" y="482847"/>
            <a:ext cx="8381260" cy="10543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a:lstStyle>
          <a:p>
            <a:r>
              <a:rPr lang="en-US" altLang="zh-CN" dirty="0"/>
              <a:t>Magnetude of Equilibrium constant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Equilibrium constant calculation</a:t>
            </a:r>
            <a:endParaRPr lang="zh-CN" altLang="en-US" dirty="0"/>
          </a:p>
        </p:txBody>
      </p:sp>
      <p:sp>
        <p:nvSpPr>
          <p:cNvPr id="4" name="灯片编号占位符 3"/>
          <p:cNvSpPr>
            <a:spLocks noGrp="1"/>
          </p:cNvSpPr>
          <p:nvPr>
            <p:ph type="sldNum" sz="quarter" idx="12"/>
          </p:nvPr>
        </p:nvSpPr>
        <p:spPr/>
        <p:txBody>
          <a:bodyPr/>
          <a:lstStyle/>
          <a:p>
            <a:fld id="{04EA7543-9AAE-4E9F-B28C-4FCCFD07D42B}" type="slidenum">
              <a:rPr lang="en-US" smtClean="0"/>
            </a:fld>
            <a:endParaRPr lang="en-US"/>
          </a:p>
        </p:txBody>
      </p:sp>
      <p:grpSp>
        <p:nvGrpSpPr>
          <p:cNvPr id="15" name="组合 14"/>
          <p:cNvGrpSpPr/>
          <p:nvPr/>
        </p:nvGrpSpPr>
        <p:grpSpPr>
          <a:xfrm>
            <a:off x="1694659" y="2038942"/>
            <a:ext cx="5108779" cy="523220"/>
            <a:chOff x="1201606" y="1859650"/>
            <a:chExt cx="5108779" cy="523220"/>
          </a:xfrm>
        </p:grpSpPr>
        <p:sp>
          <p:nvSpPr>
            <p:cNvPr id="6" name="TextBox 5"/>
            <p:cNvSpPr txBox="1"/>
            <p:nvPr/>
          </p:nvSpPr>
          <p:spPr>
            <a:xfrm>
              <a:off x="1201606" y="1859650"/>
              <a:ext cx="5108779" cy="523220"/>
            </a:xfrm>
            <a:prstGeom prst="rect">
              <a:avLst/>
            </a:prstGeom>
            <a:noFill/>
          </p:spPr>
          <p:txBody>
            <a:bodyPr wrap="square" rtlCol="0">
              <a:spAutoFit/>
            </a:bodyPr>
            <a:lstStyle/>
            <a:p>
              <a:pPr marL="457200" indent="-457200"/>
              <a:r>
                <a:rPr lang="en-US" sz="2800" dirty="0"/>
                <a:t>A  +  B             C  +  D       K</a:t>
              </a:r>
              <a:r>
                <a:rPr lang="en-US" sz="2800" baseline="-25000" dirty="0"/>
                <a:t>c1</a:t>
              </a:r>
              <a:endParaRPr lang="en-US" sz="2800" baseline="-25000" dirty="0"/>
            </a:p>
          </p:txBody>
        </p:sp>
        <p:grpSp>
          <p:nvGrpSpPr>
            <p:cNvPr id="7" name="Group 21"/>
            <p:cNvGrpSpPr/>
            <p:nvPr/>
          </p:nvGrpSpPr>
          <p:grpSpPr>
            <a:xfrm>
              <a:off x="2443661" y="2004686"/>
              <a:ext cx="759406" cy="284895"/>
              <a:chOff x="3050728" y="1191557"/>
              <a:chExt cx="759406" cy="284895"/>
            </a:xfrm>
          </p:grpSpPr>
          <p:grpSp>
            <p:nvGrpSpPr>
              <p:cNvPr id="9" name="Group 14"/>
              <p:cNvGrpSpPr/>
              <p:nvPr/>
            </p:nvGrpSpPr>
            <p:grpSpPr>
              <a:xfrm>
                <a:off x="3050728" y="1191557"/>
                <a:ext cx="746315" cy="91658"/>
                <a:chOff x="3050728" y="1191557"/>
                <a:chExt cx="746315" cy="91658"/>
              </a:xfrm>
            </p:grpSpPr>
            <p:cxnSp>
              <p:nvCxnSpPr>
                <p:cNvPr id="13" name="Straight Connector 11"/>
                <p:cNvCxnSpPr/>
                <p:nvPr/>
              </p:nvCxnSpPr>
              <p:spPr>
                <a:xfrm>
                  <a:off x="3050728" y="1283215"/>
                  <a:ext cx="746315"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3666111" y="1191557"/>
                  <a:ext cx="130932" cy="916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10" name="Group 18"/>
              <p:cNvGrpSpPr/>
              <p:nvPr/>
            </p:nvGrpSpPr>
            <p:grpSpPr>
              <a:xfrm flipH="1" flipV="1">
                <a:off x="3063819" y="1384794"/>
                <a:ext cx="746315" cy="91658"/>
                <a:chOff x="3050728" y="1191557"/>
                <a:chExt cx="746315" cy="91658"/>
              </a:xfrm>
            </p:grpSpPr>
            <p:cxnSp>
              <p:nvCxnSpPr>
                <p:cNvPr id="11" name="Straight Connector 19"/>
                <p:cNvCxnSpPr/>
                <p:nvPr/>
              </p:nvCxnSpPr>
              <p:spPr>
                <a:xfrm>
                  <a:off x="3050728" y="1283215"/>
                  <a:ext cx="746315"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20"/>
                <p:cNvCxnSpPr/>
                <p:nvPr/>
              </p:nvCxnSpPr>
              <p:spPr>
                <a:xfrm flipH="1" flipV="1">
                  <a:off x="3666111" y="1191557"/>
                  <a:ext cx="130932" cy="916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grpSp>
        <p:nvGrpSpPr>
          <p:cNvPr id="16" name="组合 15"/>
          <p:cNvGrpSpPr/>
          <p:nvPr/>
        </p:nvGrpSpPr>
        <p:grpSpPr>
          <a:xfrm>
            <a:off x="1703221" y="2876234"/>
            <a:ext cx="5108779" cy="523220"/>
            <a:chOff x="1231488" y="1844709"/>
            <a:chExt cx="5108779" cy="523220"/>
          </a:xfrm>
        </p:grpSpPr>
        <p:sp>
          <p:nvSpPr>
            <p:cNvPr id="17" name="TextBox 16"/>
            <p:cNvSpPr txBox="1"/>
            <p:nvPr/>
          </p:nvSpPr>
          <p:spPr>
            <a:xfrm>
              <a:off x="1231488" y="1844709"/>
              <a:ext cx="5108779" cy="523220"/>
            </a:xfrm>
            <a:prstGeom prst="rect">
              <a:avLst/>
            </a:prstGeom>
            <a:noFill/>
          </p:spPr>
          <p:txBody>
            <a:bodyPr wrap="square" rtlCol="0">
              <a:spAutoFit/>
            </a:bodyPr>
            <a:lstStyle/>
            <a:p>
              <a:r>
                <a:rPr lang="en-US" sz="2800" dirty="0"/>
                <a:t>C  +  D            A  +  B        K</a:t>
              </a:r>
              <a:r>
                <a:rPr lang="en-US" sz="2800" baseline="-25000" dirty="0"/>
                <a:t>c2</a:t>
              </a:r>
              <a:endParaRPr lang="en-US" sz="2800" baseline="-25000" dirty="0"/>
            </a:p>
          </p:txBody>
        </p:sp>
        <p:grpSp>
          <p:nvGrpSpPr>
            <p:cNvPr id="18" name="Group 21"/>
            <p:cNvGrpSpPr/>
            <p:nvPr/>
          </p:nvGrpSpPr>
          <p:grpSpPr>
            <a:xfrm>
              <a:off x="2443661" y="2004686"/>
              <a:ext cx="759406" cy="284895"/>
              <a:chOff x="3050728" y="1191557"/>
              <a:chExt cx="759406" cy="284895"/>
            </a:xfrm>
          </p:grpSpPr>
          <p:grpSp>
            <p:nvGrpSpPr>
              <p:cNvPr id="20" name="Group 14"/>
              <p:cNvGrpSpPr/>
              <p:nvPr/>
            </p:nvGrpSpPr>
            <p:grpSpPr>
              <a:xfrm>
                <a:off x="3050728" y="1191557"/>
                <a:ext cx="746315" cy="91658"/>
                <a:chOff x="3050728" y="1191557"/>
                <a:chExt cx="746315" cy="91658"/>
              </a:xfrm>
            </p:grpSpPr>
            <p:cxnSp>
              <p:nvCxnSpPr>
                <p:cNvPr id="24" name="Straight Connector 11"/>
                <p:cNvCxnSpPr/>
                <p:nvPr/>
              </p:nvCxnSpPr>
              <p:spPr>
                <a:xfrm>
                  <a:off x="3050728" y="1283215"/>
                  <a:ext cx="746315"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13"/>
                <p:cNvCxnSpPr/>
                <p:nvPr/>
              </p:nvCxnSpPr>
              <p:spPr>
                <a:xfrm flipH="1" flipV="1">
                  <a:off x="3666111" y="1191557"/>
                  <a:ext cx="130932" cy="916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21" name="Group 18"/>
              <p:cNvGrpSpPr/>
              <p:nvPr/>
            </p:nvGrpSpPr>
            <p:grpSpPr>
              <a:xfrm flipH="1" flipV="1">
                <a:off x="3063819" y="1384794"/>
                <a:ext cx="746315" cy="91658"/>
                <a:chOff x="3050728" y="1191557"/>
                <a:chExt cx="746315" cy="91658"/>
              </a:xfrm>
            </p:grpSpPr>
            <p:cxnSp>
              <p:nvCxnSpPr>
                <p:cNvPr id="22" name="Straight Connector 19"/>
                <p:cNvCxnSpPr/>
                <p:nvPr/>
              </p:nvCxnSpPr>
              <p:spPr>
                <a:xfrm>
                  <a:off x="3050728" y="1283215"/>
                  <a:ext cx="746315"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0"/>
                <p:cNvCxnSpPr/>
                <p:nvPr/>
              </p:nvCxnSpPr>
              <p:spPr>
                <a:xfrm flipH="1" flipV="1">
                  <a:off x="3666111" y="1191557"/>
                  <a:ext cx="130932" cy="916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sp>
        <p:nvSpPr>
          <p:cNvPr id="36" name="TextBox 35"/>
          <p:cNvSpPr txBox="1"/>
          <p:nvPr/>
        </p:nvSpPr>
        <p:spPr>
          <a:xfrm flipH="1">
            <a:off x="1703221" y="4221794"/>
            <a:ext cx="4732993" cy="954107"/>
          </a:xfrm>
          <a:prstGeom prst="rect">
            <a:avLst/>
          </a:prstGeom>
          <a:noFill/>
        </p:spPr>
        <p:txBody>
          <a:bodyPr wrap="square" rtlCol="0">
            <a:spAutoFit/>
          </a:bodyPr>
          <a:lstStyle/>
          <a:p>
            <a:r>
              <a:rPr lang="en-US" altLang="zh-CN" sz="2800" dirty="0"/>
              <a:t>Reaction 2 = -- Reaction 1 </a:t>
            </a:r>
            <a:endParaRPr lang="en-US" altLang="zh-CN" sz="2800" dirty="0"/>
          </a:p>
          <a:p>
            <a:r>
              <a:rPr lang="en-US" altLang="zh-CN" sz="2800" dirty="0"/>
              <a:t>    K</a:t>
            </a:r>
            <a:r>
              <a:rPr lang="en-US" altLang="zh-CN" sz="2800" baseline="-25000" dirty="0"/>
              <a:t>c2</a:t>
            </a:r>
            <a:r>
              <a:rPr lang="en-US" altLang="zh-CN" sz="2800" dirty="0"/>
              <a:t>  = 1 / K</a:t>
            </a:r>
            <a:r>
              <a:rPr lang="en-US" altLang="zh-CN" sz="2800" baseline="-25000" dirty="0"/>
              <a:t>c1</a:t>
            </a:r>
            <a:r>
              <a:rPr lang="en-US" altLang="zh-CN" sz="2800" dirty="0"/>
              <a:t>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Equilibrium constant calculation</a:t>
            </a:r>
            <a:endParaRPr lang="zh-CN" altLang="en-US" dirty="0"/>
          </a:p>
        </p:txBody>
      </p:sp>
      <p:sp>
        <p:nvSpPr>
          <p:cNvPr id="4" name="灯片编号占位符 3"/>
          <p:cNvSpPr>
            <a:spLocks noGrp="1"/>
          </p:cNvSpPr>
          <p:nvPr>
            <p:ph type="sldNum" sz="quarter" idx="12"/>
          </p:nvPr>
        </p:nvSpPr>
        <p:spPr/>
        <p:txBody>
          <a:bodyPr/>
          <a:lstStyle/>
          <a:p>
            <a:fld id="{04EA7543-9AAE-4E9F-B28C-4FCCFD07D42B}" type="slidenum">
              <a:rPr lang="en-US" smtClean="0"/>
            </a:fld>
            <a:endParaRPr lang="en-US"/>
          </a:p>
        </p:txBody>
      </p:sp>
      <p:grpSp>
        <p:nvGrpSpPr>
          <p:cNvPr id="15" name="组合 14"/>
          <p:cNvGrpSpPr/>
          <p:nvPr/>
        </p:nvGrpSpPr>
        <p:grpSpPr>
          <a:xfrm>
            <a:off x="1605013" y="1859650"/>
            <a:ext cx="5108779" cy="578444"/>
            <a:chOff x="1231488" y="1844709"/>
            <a:chExt cx="5108779" cy="578444"/>
          </a:xfrm>
        </p:grpSpPr>
        <p:sp>
          <p:nvSpPr>
            <p:cNvPr id="6" name="TextBox 5"/>
            <p:cNvSpPr txBox="1"/>
            <p:nvPr/>
          </p:nvSpPr>
          <p:spPr>
            <a:xfrm>
              <a:off x="1231488" y="1844709"/>
              <a:ext cx="5108779" cy="523220"/>
            </a:xfrm>
            <a:prstGeom prst="rect">
              <a:avLst/>
            </a:prstGeom>
            <a:noFill/>
          </p:spPr>
          <p:txBody>
            <a:bodyPr wrap="square" rtlCol="0">
              <a:spAutoFit/>
            </a:bodyPr>
            <a:lstStyle/>
            <a:p>
              <a:pPr marL="457200" indent="-457200"/>
              <a:r>
                <a:rPr lang="en-US" sz="2800" dirty="0"/>
                <a:t>A  +  B             C  +  X       K</a:t>
              </a:r>
              <a:r>
                <a:rPr lang="en-US" sz="2800" baseline="-25000" dirty="0"/>
                <a:t>1</a:t>
              </a:r>
              <a:endParaRPr lang="en-US" sz="2800" baseline="-25000" dirty="0"/>
            </a:p>
          </p:txBody>
        </p:sp>
        <p:grpSp>
          <p:nvGrpSpPr>
            <p:cNvPr id="7" name="Group 21"/>
            <p:cNvGrpSpPr/>
            <p:nvPr/>
          </p:nvGrpSpPr>
          <p:grpSpPr>
            <a:xfrm>
              <a:off x="1409293" y="1899933"/>
              <a:ext cx="3757763" cy="523220"/>
              <a:chOff x="2016360" y="1086804"/>
              <a:chExt cx="3757763" cy="523220"/>
            </a:xfrm>
          </p:grpSpPr>
          <p:sp>
            <p:nvSpPr>
              <p:cNvPr id="8" name="TextBox 7"/>
              <p:cNvSpPr txBox="1"/>
              <p:nvPr/>
            </p:nvSpPr>
            <p:spPr>
              <a:xfrm>
                <a:off x="2016360" y="1086804"/>
                <a:ext cx="3757763" cy="523220"/>
              </a:xfrm>
              <a:prstGeom prst="rect">
                <a:avLst/>
              </a:prstGeom>
              <a:noFill/>
            </p:spPr>
            <p:txBody>
              <a:bodyPr wrap="square" rtlCol="0">
                <a:spAutoFit/>
              </a:bodyPr>
              <a:lstStyle/>
              <a:p>
                <a:r>
                  <a:rPr lang="en-US" sz="2800" dirty="0"/>
                  <a:t>                </a:t>
                </a:r>
                <a:endParaRPr lang="en-US" sz="2800" dirty="0"/>
              </a:p>
            </p:txBody>
          </p:sp>
          <p:grpSp>
            <p:nvGrpSpPr>
              <p:cNvPr id="9" name="Group 14"/>
              <p:cNvGrpSpPr/>
              <p:nvPr/>
            </p:nvGrpSpPr>
            <p:grpSpPr>
              <a:xfrm>
                <a:off x="3050728" y="1191557"/>
                <a:ext cx="746315" cy="91658"/>
                <a:chOff x="3050728" y="1191557"/>
                <a:chExt cx="746315" cy="91658"/>
              </a:xfrm>
            </p:grpSpPr>
            <p:cxnSp>
              <p:nvCxnSpPr>
                <p:cNvPr id="13" name="Straight Connector 11"/>
                <p:cNvCxnSpPr/>
                <p:nvPr/>
              </p:nvCxnSpPr>
              <p:spPr>
                <a:xfrm>
                  <a:off x="3050728" y="1283215"/>
                  <a:ext cx="746315"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3666111" y="1191557"/>
                  <a:ext cx="130932" cy="916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10" name="Group 18"/>
              <p:cNvGrpSpPr/>
              <p:nvPr/>
            </p:nvGrpSpPr>
            <p:grpSpPr>
              <a:xfrm flipH="1" flipV="1">
                <a:off x="3063819" y="1384794"/>
                <a:ext cx="746315" cy="91658"/>
                <a:chOff x="3050728" y="1191557"/>
                <a:chExt cx="746315" cy="91658"/>
              </a:xfrm>
            </p:grpSpPr>
            <p:cxnSp>
              <p:nvCxnSpPr>
                <p:cNvPr id="11" name="Straight Connector 19"/>
                <p:cNvCxnSpPr/>
                <p:nvPr/>
              </p:nvCxnSpPr>
              <p:spPr>
                <a:xfrm>
                  <a:off x="3050728" y="1283215"/>
                  <a:ext cx="746315"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20"/>
                <p:cNvCxnSpPr/>
                <p:nvPr/>
              </p:nvCxnSpPr>
              <p:spPr>
                <a:xfrm flipH="1" flipV="1">
                  <a:off x="3666111" y="1191557"/>
                  <a:ext cx="130932" cy="916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grpSp>
        <p:nvGrpSpPr>
          <p:cNvPr id="16" name="组合 15"/>
          <p:cNvGrpSpPr/>
          <p:nvPr/>
        </p:nvGrpSpPr>
        <p:grpSpPr>
          <a:xfrm>
            <a:off x="1553811" y="2696942"/>
            <a:ext cx="5108779" cy="593385"/>
            <a:chOff x="1216547" y="1844709"/>
            <a:chExt cx="5108779" cy="593385"/>
          </a:xfrm>
        </p:grpSpPr>
        <p:sp>
          <p:nvSpPr>
            <p:cNvPr id="17" name="TextBox 16"/>
            <p:cNvSpPr txBox="1"/>
            <p:nvPr/>
          </p:nvSpPr>
          <p:spPr>
            <a:xfrm>
              <a:off x="1216547" y="1844709"/>
              <a:ext cx="5108779" cy="523220"/>
            </a:xfrm>
            <a:prstGeom prst="rect">
              <a:avLst/>
            </a:prstGeom>
            <a:noFill/>
          </p:spPr>
          <p:txBody>
            <a:bodyPr wrap="square" rtlCol="0">
              <a:spAutoFit/>
            </a:bodyPr>
            <a:lstStyle/>
            <a:p>
              <a:r>
                <a:rPr lang="en-US" sz="2800" dirty="0"/>
                <a:t>  B + X              D       K</a:t>
              </a:r>
              <a:r>
                <a:rPr lang="en-US" sz="2800" baseline="-25000" dirty="0"/>
                <a:t>2</a:t>
              </a:r>
              <a:endParaRPr lang="en-US" sz="2800" baseline="-25000" dirty="0"/>
            </a:p>
          </p:txBody>
        </p:sp>
        <p:grpSp>
          <p:nvGrpSpPr>
            <p:cNvPr id="18" name="Group 21"/>
            <p:cNvGrpSpPr/>
            <p:nvPr/>
          </p:nvGrpSpPr>
          <p:grpSpPr>
            <a:xfrm>
              <a:off x="1394352" y="1914874"/>
              <a:ext cx="3757763" cy="523220"/>
              <a:chOff x="2001419" y="1101745"/>
              <a:chExt cx="3757763" cy="523220"/>
            </a:xfrm>
          </p:grpSpPr>
          <p:sp>
            <p:nvSpPr>
              <p:cNvPr id="19" name="TextBox 18"/>
              <p:cNvSpPr txBox="1"/>
              <p:nvPr/>
            </p:nvSpPr>
            <p:spPr>
              <a:xfrm>
                <a:off x="2001419" y="1101745"/>
                <a:ext cx="3757763" cy="523220"/>
              </a:xfrm>
              <a:prstGeom prst="rect">
                <a:avLst/>
              </a:prstGeom>
              <a:noFill/>
            </p:spPr>
            <p:txBody>
              <a:bodyPr wrap="square" rtlCol="0">
                <a:spAutoFit/>
              </a:bodyPr>
              <a:lstStyle/>
              <a:p>
                <a:r>
                  <a:rPr lang="en-US" sz="2800" dirty="0"/>
                  <a:t>                </a:t>
                </a:r>
                <a:endParaRPr lang="en-US" sz="2800" dirty="0"/>
              </a:p>
            </p:txBody>
          </p:sp>
          <p:grpSp>
            <p:nvGrpSpPr>
              <p:cNvPr id="20" name="Group 14"/>
              <p:cNvGrpSpPr/>
              <p:nvPr/>
            </p:nvGrpSpPr>
            <p:grpSpPr>
              <a:xfrm>
                <a:off x="3050728" y="1191557"/>
                <a:ext cx="746315" cy="91658"/>
                <a:chOff x="3050728" y="1191557"/>
                <a:chExt cx="746315" cy="91658"/>
              </a:xfrm>
            </p:grpSpPr>
            <p:cxnSp>
              <p:nvCxnSpPr>
                <p:cNvPr id="24" name="Straight Connector 11"/>
                <p:cNvCxnSpPr/>
                <p:nvPr/>
              </p:nvCxnSpPr>
              <p:spPr>
                <a:xfrm>
                  <a:off x="3050728" y="1283215"/>
                  <a:ext cx="746315"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13"/>
                <p:cNvCxnSpPr/>
                <p:nvPr/>
              </p:nvCxnSpPr>
              <p:spPr>
                <a:xfrm flipH="1" flipV="1">
                  <a:off x="3666111" y="1191557"/>
                  <a:ext cx="130932" cy="916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21" name="Group 18"/>
              <p:cNvGrpSpPr/>
              <p:nvPr/>
            </p:nvGrpSpPr>
            <p:grpSpPr>
              <a:xfrm flipH="1" flipV="1">
                <a:off x="3063819" y="1384794"/>
                <a:ext cx="746315" cy="91658"/>
                <a:chOff x="3050728" y="1191557"/>
                <a:chExt cx="746315" cy="91658"/>
              </a:xfrm>
            </p:grpSpPr>
            <p:cxnSp>
              <p:nvCxnSpPr>
                <p:cNvPr id="22" name="Straight Connector 19"/>
                <p:cNvCxnSpPr/>
                <p:nvPr/>
              </p:nvCxnSpPr>
              <p:spPr>
                <a:xfrm>
                  <a:off x="3050728" y="1283215"/>
                  <a:ext cx="746315"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0"/>
                <p:cNvCxnSpPr/>
                <p:nvPr/>
              </p:nvCxnSpPr>
              <p:spPr>
                <a:xfrm flipH="1" flipV="1">
                  <a:off x="3666111" y="1191557"/>
                  <a:ext cx="130932" cy="916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grpSp>
        <p:nvGrpSpPr>
          <p:cNvPr id="26" name="组合 25"/>
          <p:cNvGrpSpPr/>
          <p:nvPr/>
        </p:nvGrpSpPr>
        <p:grpSpPr>
          <a:xfrm>
            <a:off x="1409700" y="3618754"/>
            <a:ext cx="5306677" cy="523220"/>
            <a:chOff x="1003708" y="1814827"/>
            <a:chExt cx="5306677" cy="523220"/>
          </a:xfrm>
        </p:grpSpPr>
        <p:sp>
          <p:nvSpPr>
            <p:cNvPr id="27" name="TextBox 26"/>
            <p:cNvSpPr txBox="1"/>
            <p:nvPr/>
          </p:nvSpPr>
          <p:spPr>
            <a:xfrm>
              <a:off x="1003708" y="1814827"/>
              <a:ext cx="5306677" cy="523220"/>
            </a:xfrm>
            <a:prstGeom prst="rect">
              <a:avLst/>
            </a:prstGeom>
            <a:noFill/>
          </p:spPr>
          <p:txBody>
            <a:bodyPr wrap="square" rtlCol="0">
              <a:spAutoFit/>
            </a:bodyPr>
            <a:lstStyle/>
            <a:p>
              <a:r>
                <a:rPr lang="en-US" sz="2800" dirty="0"/>
                <a:t>A  +  2B             C   +   D       K</a:t>
              </a:r>
              <a:r>
                <a:rPr lang="en-US" sz="2800" baseline="-25000" dirty="0"/>
                <a:t>3</a:t>
              </a:r>
              <a:endParaRPr lang="en-US" sz="2800" baseline="-25000" dirty="0"/>
            </a:p>
          </p:txBody>
        </p:sp>
        <p:grpSp>
          <p:nvGrpSpPr>
            <p:cNvPr id="28" name="Group 21"/>
            <p:cNvGrpSpPr/>
            <p:nvPr/>
          </p:nvGrpSpPr>
          <p:grpSpPr>
            <a:xfrm>
              <a:off x="2443661" y="2004686"/>
              <a:ext cx="759406" cy="284895"/>
              <a:chOff x="3050728" y="1191557"/>
              <a:chExt cx="759406" cy="284895"/>
            </a:xfrm>
          </p:grpSpPr>
          <p:grpSp>
            <p:nvGrpSpPr>
              <p:cNvPr id="30" name="Group 14"/>
              <p:cNvGrpSpPr/>
              <p:nvPr/>
            </p:nvGrpSpPr>
            <p:grpSpPr>
              <a:xfrm>
                <a:off x="3050728" y="1191557"/>
                <a:ext cx="746315" cy="91658"/>
                <a:chOff x="3050728" y="1191557"/>
                <a:chExt cx="746315" cy="91658"/>
              </a:xfrm>
            </p:grpSpPr>
            <p:cxnSp>
              <p:nvCxnSpPr>
                <p:cNvPr id="34" name="Straight Connector 11"/>
                <p:cNvCxnSpPr/>
                <p:nvPr/>
              </p:nvCxnSpPr>
              <p:spPr>
                <a:xfrm>
                  <a:off x="3050728" y="1283215"/>
                  <a:ext cx="746315"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13"/>
                <p:cNvCxnSpPr/>
                <p:nvPr/>
              </p:nvCxnSpPr>
              <p:spPr>
                <a:xfrm flipH="1" flipV="1">
                  <a:off x="3666111" y="1191557"/>
                  <a:ext cx="130932" cy="916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31" name="Group 18"/>
              <p:cNvGrpSpPr/>
              <p:nvPr/>
            </p:nvGrpSpPr>
            <p:grpSpPr>
              <a:xfrm flipH="1" flipV="1">
                <a:off x="3063819" y="1384794"/>
                <a:ext cx="746315" cy="91658"/>
                <a:chOff x="3050728" y="1191557"/>
                <a:chExt cx="746315" cy="91658"/>
              </a:xfrm>
            </p:grpSpPr>
            <p:cxnSp>
              <p:nvCxnSpPr>
                <p:cNvPr id="32" name="Straight Connector 19"/>
                <p:cNvCxnSpPr/>
                <p:nvPr/>
              </p:nvCxnSpPr>
              <p:spPr>
                <a:xfrm>
                  <a:off x="3050728" y="1283215"/>
                  <a:ext cx="746315"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20"/>
                <p:cNvCxnSpPr/>
                <p:nvPr/>
              </p:nvCxnSpPr>
              <p:spPr>
                <a:xfrm flipH="1" flipV="1">
                  <a:off x="3666111" y="1191557"/>
                  <a:ext cx="130932" cy="916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sp>
        <p:nvSpPr>
          <p:cNvPr id="36" name="TextBox 35"/>
          <p:cNvSpPr txBox="1"/>
          <p:nvPr/>
        </p:nvSpPr>
        <p:spPr>
          <a:xfrm flipH="1">
            <a:off x="1066798" y="4831678"/>
            <a:ext cx="6134101" cy="954107"/>
          </a:xfrm>
          <a:prstGeom prst="rect">
            <a:avLst/>
          </a:prstGeom>
          <a:noFill/>
        </p:spPr>
        <p:txBody>
          <a:bodyPr wrap="square" rtlCol="0">
            <a:spAutoFit/>
          </a:bodyPr>
          <a:lstStyle/>
          <a:p>
            <a:r>
              <a:rPr lang="en-US" altLang="zh-CN" sz="2800" dirty="0"/>
              <a:t>Reaction 3 = Reaction 1 + Reaction 2</a:t>
            </a:r>
            <a:endParaRPr lang="en-US" altLang="zh-CN" sz="2800" dirty="0"/>
          </a:p>
          <a:p>
            <a:r>
              <a:rPr lang="en-US" altLang="zh-CN" sz="2800" dirty="0"/>
              <a:t>    K</a:t>
            </a:r>
            <a:r>
              <a:rPr lang="en-US" altLang="zh-CN" sz="2800" baseline="-25000" dirty="0"/>
              <a:t>3</a:t>
            </a:r>
            <a:r>
              <a:rPr lang="en-US" altLang="zh-CN" sz="2800" dirty="0"/>
              <a:t>  = K</a:t>
            </a:r>
            <a:r>
              <a:rPr lang="en-US" altLang="zh-CN" sz="2800" baseline="-25000" dirty="0"/>
              <a:t>1</a:t>
            </a:r>
            <a:r>
              <a:rPr lang="en-US" altLang="zh-CN" sz="2800" dirty="0"/>
              <a:t> · K</a:t>
            </a:r>
            <a:r>
              <a:rPr lang="en-US" altLang="zh-CN" sz="2800" baseline="-25000" dirty="0"/>
              <a:t>2</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Equilibrium constant calculation</a:t>
            </a:r>
            <a:endParaRPr lang="zh-CN" altLang="en-US" dirty="0"/>
          </a:p>
        </p:txBody>
      </p:sp>
      <p:sp>
        <p:nvSpPr>
          <p:cNvPr id="4" name="灯片编号占位符 3"/>
          <p:cNvSpPr>
            <a:spLocks noGrp="1"/>
          </p:cNvSpPr>
          <p:nvPr>
            <p:ph type="sldNum" sz="quarter" idx="12"/>
          </p:nvPr>
        </p:nvSpPr>
        <p:spPr/>
        <p:txBody>
          <a:bodyPr/>
          <a:lstStyle/>
          <a:p>
            <a:fld id="{04EA7543-9AAE-4E9F-B28C-4FCCFD07D42B}" type="slidenum">
              <a:rPr lang="en-US" smtClean="0"/>
            </a:fld>
            <a:endParaRPr lang="en-US"/>
          </a:p>
        </p:txBody>
      </p:sp>
      <p:pic>
        <p:nvPicPr>
          <p:cNvPr id="3" name="图片 2"/>
          <p:cNvPicPr>
            <a:picLocks noChangeAspect="1"/>
          </p:cNvPicPr>
          <p:nvPr/>
        </p:nvPicPr>
        <p:blipFill>
          <a:blip r:embed="rId1">
            <a:lum bright="-20000" contrast="40000"/>
          </a:blip>
          <a:stretch>
            <a:fillRect/>
          </a:stretch>
        </p:blipFill>
        <p:spPr>
          <a:xfrm>
            <a:off x="113147" y="1778000"/>
            <a:ext cx="8874533" cy="374069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Equilibrium constant calculation</a:t>
            </a:r>
            <a:endParaRPr lang="zh-CN" altLang="en-US" dirty="0"/>
          </a:p>
        </p:txBody>
      </p:sp>
      <p:sp>
        <p:nvSpPr>
          <p:cNvPr id="4" name="灯片编号占位符 3"/>
          <p:cNvSpPr>
            <a:spLocks noGrp="1"/>
          </p:cNvSpPr>
          <p:nvPr>
            <p:ph type="sldNum" sz="quarter" idx="12"/>
          </p:nvPr>
        </p:nvSpPr>
        <p:spPr/>
        <p:txBody>
          <a:bodyPr/>
          <a:lstStyle/>
          <a:p>
            <a:fld id="{04EA7543-9AAE-4E9F-B28C-4FCCFD07D42B}" type="slidenum">
              <a:rPr lang="en-US" smtClean="0"/>
            </a:fld>
            <a:endParaRPr lang="en-US"/>
          </a:p>
        </p:txBody>
      </p:sp>
      <p:pic>
        <p:nvPicPr>
          <p:cNvPr id="5" name="图片 4"/>
          <p:cNvPicPr>
            <a:picLocks noChangeAspect="1"/>
          </p:cNvPicPr>
          <p:nvPr/>
        </p:nvPicPr>
        <p:blipFill>
          <a:blip r:embed="rId1">
            <a:lum bright="-20000" contrast="40000"/>
          </a:blip>
          <a:stretch>
            <a:fillRect/>
          </a:stretch>
        </p:blipFill>
        <p:spPr>
          <a:xfrm>
            <a:off x="189487" y="2317442"/>
            <a:ext cx="8751313" cy="2368208"/>
          </a:xfrm>
          <a:prstGeom prst="rect">
            <a:avLst/>
          </a:prstGeom>
        </p:spPr>
      </p:pic>
      <p:sp>
        <p:nvSpPr>
          <p:cNvPr id="6" name="内容占位符 1"/>
          <p:cNvSpPr txBox="1"/>
          <p:nvPr/>
        </p:nvSpPr>
        <p:spPr>
          <a:xfrm rot="16200000">
            <a:off x="1387727" y="720476"/>
            <a:ext cx="4394198" cy="6407649"/>
          </a:xfrm>
          <a:prstGeom prst="rect">
            <a:avLst/>
          </a:prstGeom>
        </p:spPr>
        <p:txBody>
          <a:bodyPr vert="eaVert" lIns="91440" tIns="45720" rIns="91440" bIns="45720" rtlCol="0">
            <a:normAutofit/>
          </a:bodyPr>
          <a:lstStyle>
            <a:lvl1pPr marL="274320" indent="-228600" algn="l" defTabSz="914400" rtl="0" eaLnBrk="1" latinLnBrk="0" hangingPunct="1">
              <a:spcBef>
                <a:spcPct val="20000"/>
              </a:spcBef>
              <a:buClr>
                <a:schemeClr val="accent1"/>
              </a:buClr>
              <a:buFont typeface="Wingdings 2" panose="05020102010507070707"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anose="05000000000000000000"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anose="05000000000000000000"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anose="05000000000000000000"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anose="05000000000000000000"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anose="05000000000000000000"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anose="05000000000000000000"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anose="05000000000000000000"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anose="05000000000000000000" pitchFamily="2" charset="2"/>
              <a:buChar char="§"/>
              <a:defRPr sz="1200" kern="1200">
                <a:solidFill>
                  <a:schemeClr val="tx2"/>
                </a:solidFill>
                <a:latin typeface="+mn-lt"/>
                <a:ea typeface="+mn-ea"/>
                <a:cs typeface="+mn-cs"/>
              </a:defRPr>
            </a:lvl9pPr>
          </a:lstStyle>
          <a:p>
            <a:r>
              <a:rPr lang="en-US" altLang="zh-CN" dirty="0"/>
              <a:t>Example: </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Equilibrium constant calculation</a:t>
            </a:r>
            <a:endParaRPr lang="zh-CN" altLang="en-US" dirty="0"/>
          </a:p>
        </p:txBody>
      </p:sp>
      <p:sp>
        <p:nvSpPr>
          <p:cNvPr id="4" name="灯片编号占位符 3"/>
          <p:cNvSpPr>
            <a:spLocks noGrp="1"/>
          </p:cNvSpPr>
          <p:nvPr>
            <p:ph type="sldNum" sz="quarter" idx="12"/>
          </p:nvPr>
        </p:nvSpPr>
        <p:spPr/>
        <p:txBody>
          <a:bodyPr/>
          <a:lstStyle/>
          <a:p>
            <a:fld id="{04EA7543-9AAE-4E9F-B28C-4FCCFD07D42B}" type="slidenum">
              <a:rPr lang="en-US" smtClean="0"/>
            </a:fld>
            <a:endParaRPr lang="en-US"/>
          </a:p>
        </p:txBody>
      </p:sp>
      <p:pic>
        <p:nvPicPr>
          <p:cNvPr id="6" name="图片 5"/>
          <p:cNvPicPr>
            <a:picLocks noChangeAspect="1"/>
          </p:cNvPicPr>
          <p:nvPr/>
        </p:nvPicPr>
        <p:blipFill>
          <a:blip r:embed="rId1">
            <a:lum bright="-20000" contrast="40000"/>
          </a:blip>
          <a:stretch>
            <a:fillRect/>
          </a:stretch>
        </p:blipFill>
        <p:spPr>
          <a:xfrm>
            <a:off x="152399" y="1670454"/>
            <a:ext cx="8813801" cy="459064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04EA7543-9AAE-4E9F-B28C-4FCCFD07D42B}" type="slidenum">
              <a:rPr lang="en-US" smtClean="0"/>
            </a:fld>
            <a:endParaRPr lang="en-US" dirty="0"/>
          </a:p>
        </p:txBody>
      </p:sp>
      <p:pic>
        <p:nvPicPr>
          <p:cNvPr id="5" name="图片 4"/>
          <p:cNvPicPr>
            <a:picLocks noChangeAspect="1"/>
          </p:cNvPicPr>
          <p:nvPr/>
        </p:nvPicPr>
        <p:blipFill>
          <a:blip r:embed="rId1"/>
          <a:stretch>
            <a:fillRect/>
          </a:stretch>
        </p:blipFill>
        <p:spPr>
          <a:xfrm>
            <a:off x="142875" y="165100"/>
            <a:ext cx="8818880" cy="4962525"/>
          </a:xfrm>
          <a:prstGeom prst="rect">
            <a:avLst/>
          </a:prstGeom>
        </p:spPr>
      </p:pic>
      <p:pic>
        <p:nvPicPr>
          <p:cNvPr id="6" name="图片 5"/>
          <p:cNvPicPr>
            <a:picLocks noChangeAspect="1"/>
          </p:cNvPicPr>
          <p:nvPr/>
        </p:nvPicPr>
        <p:blipFill>
          <a:blip r:embed="rId2"/>
          <a:stretch>
            <a:fillRect/>
          </a:stretch>
        </p:blipFill>
        <p:spPr>
          <a:xfrm>
            <a:off x="142875" y="5127625"/>
            <a:ext cx="8812530" cy="11518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As bromine is a </a:t>
            </a:r>
            <a:r>
              <a:rPr lang="en-US" altLang="zh-CN" b="1" dirty="0">
                <a:solidFill>
                  <a:srgbClr val="FF0000"/>
                </a:solidFill>
              </a:rPr>
              <a:t>volatile</a:t>
            </a:r>
            <a:r>
              <a:rPr lang="en-US" altLang="zh-CN" dirty="0"/>
              <a:t> liquid, with a boiling point close to room temperature, a significant number of particles (molecules of Br</a:t>
            </a:r>
            <a:r>
              <a:rPr lang="en-US" altLang="zh-CN" baseline="-25000" dirty="0"/>
              <a:t>2</a:t>
            </a:r>
            <a:r>
              <a:rPr lang="en-US" altLang="zh-CN" dirty="0"/>
              <a:t>) will have enough energy to escape from the liquid state and form vapour in the process known as </a:t>
            </a:r>
            <a:r>
              <a:rPr lang="en-US" altLang="zh-CN" b="1" dirty="0">
                <a:solidFill>
                  <a:srgbClr val="FF0000"/>
                </a:solidFill>
              </a:rPr>
              <a:t>evaporation</a:t>
            </a:r>
            <a:r>
              <a:rPr lang="en-US" altLang="zh-CN" dirty="0"/>
              <a:t>. </a:t>
            </a:r>
            <a:endParaRPr lang="en-US" altLang="zh-CN" dirty="0"/>
          </a:p>
          <a:p>
            <a:r>
              <a:rPr lang="en-US" altLang="zh-CN" dirty="0"/>
              <a:t>As the container is sealed, the bromine vapour cannot escape and so its concentration will increase. </a:t>
            </a:r>
            <a:endParaRPr lang="en-US" altLang="zh-CN" dirty="0"/>
          </a:p>
          <a:p>
            <a:r>
              <a:rPr lang="en-US" altLang="zh-CN" dirty="0"/>
              <a:t>Some of these vapour molecules will collide with the surface of the liquid, lose energy, and become liquid in the process known as </a:t>
            </a:r>
            <a:r>
              <a:rPr lang="en-US" altLang="zh-CN" b="1" dirty="0">
                <a:solidFill>
                  <a:srgbClr val="FF0000"/>
                </a:solidFill>
              </a:rPr>
              <a:t>condensation</a:t>
            </a:r>
            <a:r>
              <a:rPr lang="en-US" altLang="zh-CN" dirty="0"/>
              <a:t>.</a:t>
            </a:r>
            <a:endParaRPr lang="zh-CN" altLang="en-US" dirty="0"/>
          </a:p>
        </p:txBody>
      </p:sp>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5" name="Title 2"/>
          <p:cNvSpPr>
            <a:spLocks noGrp="1"/>
          </p:cNvSpPr>
          <p:nvPr>
            <p:ph type="title"/>
          </p:nvPr>
        </p:nvSpPr>
        <p:spPr>
          <a:xfrm>
            <a:off x="381000" y="355847"/>
            <a:ext cx="8381260" cy="1054394"/>
          </a:xfrm>
        </p:spPr>
        <p:txBody>
          <a:bodyPr/>
          <a:lstStyle/>
          <a:p>
            <a:pPr algn="l"/>
            <a:r>
              <a:rPr lang="en-US" sz="2800" dirty="0"/>
              <a:t>Reversible physical change</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04EA7543-9AAE-4E9F-B28C-4FCCFD07D42B}" type="slidenum">
              <a:rPr lang="en-US" smtClean="0"/>
            </a:fld>
            <a:endParaRPr lang="en-US" dirty="0"/>
          </a:p>
        </p:txBody>
      </p:sp>
      <p:pic>
        <p:nvPicPr>
          <p:cNvPr id="5" name="图片 4"/>
          <p:cNvPicPr>
            <a:picLocks noChangeAspect="1"/>
          </p:cNvPicPr>
          <p:nvPr/>
        </p:nvPicPr>
        <p:blipFill>
          <a:blip r:embed="rId1"/>
          <a:stretch>
            <a:fillRect/>
          </a:stretch>
        </p:blipFill>
        <p:spPr>
          <a:xfrm>
            <a:off x="152400" y="150495"/>
            <a:ext cx="8839200" cy="2813050"/>
          </a:xfrm>
          <a:prstGeom prst="rect">
            <a:avLst/>
          </a:prstGeom>
        </p:spPr>
      </p:pic>
      <p:pic>
        <p:nvPicPr>
          <p:cNvPr id="7" name="图片 6"/>
          <p:cNvPicPr>
            <a:picLocks noChangeAspect="1"/>
          </p:cNvPicPr>
          <p:nvPr/>
        </p:nvPicPr>
        <p:blipFill>
          <a:blip r:embed="rId2"/>
          <a:stretch>
            <a:fillRect/>
          </a:stretch>
        </p:blipFill>
        <p:spPr>
          <a:xfrm>
            <a:off x="152400" y="2963545"/>
            <a:ext cx="8839200" cy="1676400"/>
          </a:xfrm>
          <a:prstGeom prst="rect">
            <a:avLst/>
          </a:prstGeom>
        </p:spPr>
      </p:pic>
      <p:pic>
        <p:nvPicPr>
          <p:cNvPr id="8" name="图片 7"/>
          <p:cNvPicPr>
            <a:picLocks noChangeAspect="1"/>
          </p:cNvPicPr>
          <p:nvPr>
            <p:custDataLst>
              <p:tags r:id="rId3"/>
            </p:custDataLst>
          </p:nvPr>
        </p:nvPicPr>
        <p:blipFill>
          <a:blip r:embed="rId4"/>
          <a:srcRect t="66044"/>
          <a:stretch>
            <a:fillRect/>
          </a:stretch>
        </p:blipFill>
        <p:spPr>
          <a:xfrm>
            <a:off x="152400" y="4639945"/>
            <a:ext cx="8838565" cy="176212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04EA7543-9AAE-4E9F-B28C-4FCCFD07D42B}" type="slidenum">
              <a:rPr lang="en-US" smtClean="0"/>
            </a:fld>
            <a:endParaRPr lang="en-US" dirty="0"/>
          </a:p>
        </p:txBody>
      </p:sp>
      <p:pic>
        <p:nvPicPr>
          <p:cNvPr id="5" name="图片 4"/>
          <p:cNvPicPr>
            <a:picLocks noChangeAspect="1"/>
          </p:cNvPicPr>
          <p:nvPr/>
        </p:nvPicPr>
        <p:blipFill>
          <a:blip r:embed="rId1"/>
          <a:stretch>
            <a:fillRect/>
          </a:stretch>
        </p:blipFill>
        <p:spPr>
          <a:xfrm>
            <a:off x="212090" y="316865"/>
            <a:ext cx="8759190" cy="426593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7886C9C-DC18-4195-8FD5-A50AA931D419}" type="slidenum">
              <a:rPr lang="en-US" smtClean="0"/>
            </a:fld>
            <a:endParaRPr lang="en-US" dirty="0"/>
          </a:p>
        </p:txBody>
      </p:sp>
      <p:sp>
        <p:nvSpPr>
          <p:cNvPr id="4" name="Subtitle 5"/>
          <p:cNvSpPr txBox="1"/>
          <p:nvPr/>
        </p:nvSpPr>
        <p:spPr>
          <a:xfrm>
            <a:off x="317500" y="573784"/>
            <a:ext cx="6128406" cy="632716"/>
          </a:xfrm>
          <a:prstGeom prst="rect">
            <a:avLst/>
          </a:prstGeom>
        </p:spPr>
        <p:txBody>
          <a:bodyPr>
            <a:normAutofit/>
          </a:bodyPr>
          <a:lstStyle>
            <a:lvl1pPr marL="274320" indent="-228600" algn="l" defTabSz="914400" rtl="0" eaLnBrk="1" latinLnBrk="0" hangingPunct="1">
              <a:spcBef>
                <a:spcPct val="20000"/>
              </a:spcBef>
              <a:buClr>
                <a:schemeClr val="accent1"/>
              </a:buClr>
              <a:buFont typeface="Wingdings 2" panose="05020102010507070707"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anose="05000000000000000000"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anose="05000000000000000000"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anose="05000000000000000000"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anose="05000000000000000000"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anose="05000000000000000000"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anose="05000000000000000000"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anose="05000000000000000000"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anose="05000000000000000000" pitchFamily="2" charset="2"/>
              <a:buChar char="§"/>
              <a:defRPr sz="1200" kern="1200">
                <a:solidFill>
                  <a:schemeClr val="tx2"/>
                </a:solidFill>
                <a:latin typeface="+mn-lt"/>
                <a:ea typeface="+mn-ea"/>
                <a:cs typeface="+mn-cs"/>
              </a:defRPr>
            </a:lvl9pPr>
          </a:lstStyle>
          <a:p>
            <a:r>
              <a:rPr lang="en-US" sz="3200" dirty="0"/>
              <a:t>10.2 Le Chartelier’s Principle</a:t>
            </a:r>
            <a:endParaRPr lang="en-US" sz="3200" dirty="0"/>
          </a:p>
        </p:txBody>
      </p:sp>
      <p:pic>
        <p:nvPicPr>
          <p:cNvPr id="3" name="图片 2"/>
          <p:cNvPicPr>
            <a:picLocks noChangeAspect="1"/>
          </p:cNvPicPr>
          <p:nvPr/>
        </p:nvPicPr>
        <p:blipFill>
          <a:blip r:embed="rId1"/>
          <a:stretch>
            <a:fillRect/>
          </a:stretch>
        </p:blipFill>
        <p:spPr>
          <a:xfrm>
            <a:off x="398145" y="1419225"/>
            <a:ext cx="8354695" cy="247523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indent="-342900">
              <a:buFont typeface="Arial" panose="020B0604020202020204"/>
              <a:buChar char="•"/>
            </a:pPr>
            <a:r>
              <a:rPr lang="en-US" altLang="zh-CN" dirty="0"/>
              <a:t>Equilibrium will be disturbed if the conditions (Temperature, pressure, concentration, etc.) under which the equilibrium is established are changed.</a:t>
            </a:r>
            <a:endParaRPr lang="en-US" altLang="zh-CN" dirty="0"/>
          </a:p>
          <a:p>
            <a:pPr marL="342900" indent="-342900">
              <a:buFont typeface="Arial" panose="020B0604020202020204"/>
              <a:buChar char="•"/>
            </a:pPr>
            <a:endParaRPr lang="en-US" altLang="zh-CN" dirty="0"/>
          </a:p>
          <a:p>
            <a:pPr marL="342900" indent="-342900">
              <a:buFont typeface="Arial" panose="020B0604020202020204"/>
              <a:buChar char="•"/>
            </a:pPr>
            <a:r>
              <a:rPr lang="en-US" altLang="zh-CN" dirty="0"/>
              <a:t>The concentration of the species will change until the rates once again become equal and equilibrium is once more established.</a:t>
            </a:r>
            <a:endParaRPr lang="en-US" altLang="zh-CN" dirty="0"/>
          </a:p>
          <a:p>
            <a:endParaRPr lang="zh-CN" altLang="en-US" dirty="0"/>
          </a:p>
        </p:txBody>
      </p:sp>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t>Disturbing Equilibrium</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7886C9C-DC18-4195-8FD5-A50AA931D419}" type="slidenum">
              <a:rPr lang="en-US" smtClean="0"/>
            </a:fld>
            <a:endParaRPr lang="en-US"/>
          </a:p>
        </p:txBody>
      </p:sp>
      <p:pic>
        <p:nvPicPr>
          <p:cNvPr id="3" name="Picture 2" descr="7-1.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7240" y="649943"/>
            <a:ext cx="8037649" cy="3354294"/>
          </a:xfrm>
          <a:prstGeom prst="rect">
            <a:avLst/>
          </a:prstGeom>
        </p:spPr>
      </p:pic>
      <p:sp>
        <p:nvSpPr>
          <p:cNvPr id="4" name="Rectangle 3"/>
          <p:cNvSpPr/>
          <p:nvPr/>
        </p:nvSpPr>
        <p:spPr>
          <a:xfrm>
            <a:off x="637240" y="4719154"/>
            <a:ext cx="7718654" cy="1569660"/>
          </a:xfrm>
          <a:prstGeom prst="rect">
            <a:avLst/>
          </a:prstGeom>
          <a:solidFill>
            <a:schemeClr val="bg1"/>
          </a:solidFill>
        </p:spPr>
        <p:txBody>
          <a:bodyPr wrap="square">
            <a:spAutoFit/>
          </a:bodyPr>
          <a:lstStyle/>
          <a:p>
            <a:r>
              <a:rPr lang="en-US" sz="2400" dirty="0">
                <a:solidFill>
                  <a:schemeClr val="tx1">
                    <a:lumMod val="75000"/>
                    <a:lumOff val="25000"/>
                  </a:schemeClr>
                </a:solidFill>
              </a:rPr>
              <a:t>If a chemical system at equilibrium experiences a change in concentration, temperature, volume, pressure, etc., then the </a:t>
            </a:r>
            <a:r>
              <a:rPr lang="en-US" sz="2400">
                <a:solidFill>
                  <a:schemeClr val="tx1">
                    <a:lumMod val="75000"/>
                    <a:lumOff val="25000"/>
                  </a:schemeClr>
                </a:solidFill>
              </a:rPr>
              <a:t>equilibrium position </a:t>
            </a:r>
            <a:r>
              <a:rPr lang="en-US" sz="2400" dirty="0">
                <a:solidFill>
                  <a:schemeClr val="tx1">
                    <a:lumMod val="75000"/>
                    <a:lumOff val="25000"/>
                  </a:schemeClr>
                </a:solidFill>
              </a:rPr>
              <a:t>shifts to </a:t>
            </a:r>
            <a:r>
              <a:rPr lang="en-US" sz="2400" b="1" dirty="0">
                <a:solidFill>
                  <a:srgbClr val="FF0000"/>
                </a:solidFill>
              </a:rPr>
              <a:t>reduce</a:t>
            </a:r>
            <a:r>
              <a:rPr lang="en-US" sz="2400" dirty="0">
                <a:solidFill>
                  <a:schemeClr val="tx1">
                    <a:lumMod val="75000"/>
                    <a:lumOff val="25000"/>
                  </a:schemeClr>
                </a:solidFill>
              </a:rPr>
              <a:t> the imposed change and a new equilibrium is established.</a:t>
            </a:r>
            <a:endParaRPr lang="en-US" sz="2400" dirty="0">
              <a:solidFill>
                <a:schemeClr val="tx1">
                  <a:lumMod val="75000"/>
                  <a:lumOff val="25000"/>
                </a:schemeClr>
              </a:solidFill>
            </a:endParaRPr>
          </a:p>
        </p:txBody>
      </p:sp>
      <p:sp>
        <p:nvSpPr>
          <p:cNvPr id="5" name="TextBox 4"/>
          <p:cNvSpPr txBox="1"/>
          <p:nvPr/>
        </p:nvSpPr>
        <p:spPr>
          <a:xfrm>
            <a:off x="627530" y="4318001"/>
            <a:ext cx="1809710" cy="400110"/>
          </a:xfrm>
          <a:prstGeom prst="rect">
            <a:avLst/>
          </a:prstGeom>
          <a:noFill/>
        </p:spPr>
        <p:txBody>
          <a:bodyPr wrap="none" rtlCol="0">
            <a:spAutoFit/>
          </a:bodyPr>
          <a:lstStyle/>
          <a:p>
            <a:r>
              <a:rPr lang="en-US" sz="2000" dirty="0"/>
              <a:t>In other words:</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886C9C-DC18-4195-8FD5-A50AA931D419}" type="slidenum">
              <a:rPr lang="en-US" smtClean="0"/>
            </a:fld>
            <a:endParaRPr lang="en-US"/>
          </a:p>
        </p:txBody>
      </p:sp>
      <p:pic>
        <p:nvPicPr>
          <p:cNvPr id="3" name="Picture 2" descr="7-2.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9128" y="1011513"/>
            <a:ext cx="8807858" cy="387424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F7886C9C-DC18-4195-8FD5-A50AA931D419}" type="slidenum">
              <a:rPr lang="en-US" smtClean="0"/>
            </a:fld>
            <a:endParaRPr lang="en-US" dirty="0"/>
          </a:p>
        </p:txBody>
      </p:sp>
      <p:pic>
        <p:nvPicPr>
          <p:cNvPr id="5" name="内容占位符 4"/>
          <p:cNvPicPr>
            <a:picLocks noChangeAspect="1"/>
          </p:cNvPicPr>
          <p:nvPr>
            <p:custDataLst>
              <p:tags r:id="rId1"/>
            </p:custDataLst>
          </p:nvPr>
        </p:nvPicPr>
        <p:blipFill>
          <a:blip r:embed="rId2"/>
          <a:stretch>
            <a:fillRect/>
          </a:stretch>
        </p:blipFill>
        <p:spPr>
          <a:xfrm>
            <a:off x="104140" y="1672590"/>
            <a:ext cx="8935085" cy="334645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886C9C-DC18-4195-8FD5-A50AA931D419}" type="slidenum">
              <a:rPr lang="en-US" smtClean="0"/>
            </a:fld>
            <a:endParaRPr lang="en-US"/>
          </a:p>
        </p:txBody>
      </p:sp>
      <p:sp>
        <p:nvSpPr>
          <p:cNvPr id="3" name="Title 2"/>
          <p:cNvSpPr>
            <a:spLocks noGrp="1"/>
          </p:cNvSpPr>
          <p:nvPr>
            <p:ph type="title"/>
          </p:nvPr>
        </p:nvSpPr>
        <p:spPr/>
        <p:txBody>
          <a:bodyPr/>
          <a:lstStyle/>
          <a:p>
            <a:r>
              <a:rPr lang="en-US" dirty="0"/>
              <a:t>Effect of Concentration</a:t>
            </a:r>
            <a:endParaRPr lang="en-US" dirty="0"/>
          </a:p>
        </p:txBody>
      </p:sp>
      <p:pic>
        <p:nvPicPr>
          <p:cNvPr id="4" name="Picture 3" descr="7-3.jp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242606" y="2935603"/>
            <a:ext cx="4559301" cy="3419477"/>
          </a:xfrm>
          <a:prstGeom prst="rect">
            <a:avLst/>
          </a:prstGeom>
        </p:spPr>
      </p:pic>
      <p:grpSp>
        <p:nvGrpSpPr>
          <p:cNvPr id="7" name="Group 6"/>
          <p:cNvGrpSpPr/>
          <p:nvPr/>
        </p:nvGrpSpPr>
        <p:grpSpPr>
          <a:xfrm>
            <a:off x="927846" y="2003610"/>
            <a:ext cx="7451165" cy="775447"/>
            <a:chOff x="927846" y="1988669"/>
            <a:chExt cx="7451165" cy="775447"/>
          </a:xfrm>
        </p:grpSpPr>
        <p:pic>
          <p:nvPicPr>
            <p:cNvPr id="5" name="Picture 4" descr="7-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846" y="1988669"/>
              <a:ext cx="3877235" cy="775447"/>
            </a:xfrm>
            <a:prstGeom prst="rect">
              <a:avLst/>
            </a:prstGeom>
          </p:spPr>
        </p:pic>
        <p:pic>
          <p:nvPicPr>
            <p:cNvPr id="6" name="Picture 5" descr="7-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258" y="1988669"/>
              <a:ext cx="3618753" cy="775447"/>
            </a:xfrm>
            <a:prstGeom prst="rect">
              <a:avLst/>
            </a:prstGeom>
          </p:spPr>
        </p:pic>
      </p:grpSp>
      <p:sp>
        <p:nvSpPr>
          <p:cNvPr id="8" name="TextBox 7"/>
          <p:cNvSpPr txBox="1"/>
          <p:nvPr/>
        </p:nvSpPr>
        <p:spPr>
          <a:xfrm>
            <a:off x="381000" y="3630706"/>
            <a:ext cx="3331882" cy="1600438"/>
          </a:xfrm>
          <a:prstGeom prst="rect">
            <a:avLst/>
          </a:prstGeom>
          <a:noFill/>
        </p:spPr>
        <p:txBody>
          <a:bodyPr wrap="square" rtlCol="0">
            <a:spAutoFit/>
          </a:bodyPr>
          <a:lstStyle/>
          <a:p>
            <a:r>
              <a:rPr lang="en-US" sz="2000" dirty="0"/>
              <a:t>Effect on equilibrium ?</a:t>
            </a:r>
            <a:endParaRPr lang="en-US" sz="2000" dirty="0"/>
          </a:p>
          <a:p>
            <a:endParaRPr lang="en-US" sz="2000" dirty="0"/>
          </a:p>
          <a:p>
            <a:r>
              <a:rPr lang="en-US" sz="2000" dirty="0"/>
              <a:t>Increase [SCN</a:t>
            </a:r>
            <a:r>
              <a:rPr lang="en-US" sz="2000" baseline="30000" dirty="0"/>
              <a:t>-</a:t>
            </a:r>
            <a:r>
              <a:rPr lang="en-US" sz="2000" dirty="0"/>
              <a:t>]:</a:t>
            </a:r>
            <a:endParaRPr lang="en-US" sz="2000" dirty="0"/>
          </a:p>
          <a:p>
            <a:r>
              <a:rPr lang="en-US" sz="2000" dirty="0"/>
              <a:t>Decrease [SCN</a:t>
            </a:r>
            <a:r>
              <a:rPr lang="en-US" sz="2000" baseline="30000" dirty="0"/>
              <a:t>-</a:t>
            </a:r>
            <a:r>
              <a:rPr lang="en-US" sz="2000" dirty="0"/>
              <a:t>]:</a:t>
            </a:r>
            <a:endParaRPr lang="en-US" sz="2000" dirty="0"/>
          </a:p>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886C9C-DC18-4195-8FD5-A50AA931D419}" type="slidenum">
              <a:rPr lang="en-US" smtClean="0"/>
            </a:fld>
            <a:endParaRPr lang="en-US"/>
          </a:p>
        </p:txBody>
      </p:sp>
      <p:sp>
        <p:nvSpPr>
          <p:cNvPr id="3" name="Title 2"/>
          <p:cNvSpPr>
            <a:spLocks noGrp="1"/>
          </p:cNvSpPr>
          <p:nvPr>
            <p:ph type="title"/>
          </p:nvPr>
        </p:nvSpPr>
        <p:spPr/>
        <p:txBody>
          <a:bodyPr/>
          <a:lstStyle/>
          <a:p>
            <a:r>
              <a:rPr lang="en-US" dirty="0"/>
              <a:t>Effect of Concentration</a:t>
            </a:r>
            <a:endParaRPr lang="en-US" dirty="0"/>
          </a:p>
        </p:txBody>
      </p:sp>
      <p:pic>
        <p:nvPicPr>
          <p:cNvPr id="9" name="图片 8"/>
          <p:cNvPicPr>
            <a:picLocks noChangeAspect="1"/>
          </p:cNvPicPr>
          <p:nvPr/>
        </p:nvPicPr>
        <p:blipFill>
          <a:blip r:embed="rId1">
            <a:lum bright="-20000" contrast="40000"/>
          </a:blip>
          <a:stretch>
            <a:fillRect/>
          </a:stretch>
        </p:blipFill>
        <p:spPr>
          <a:xfrm>
            <a:off x="955861" y="1544161"/>
            <a:ext cx="7570302" cy="508523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886C9C-DC18-4195-8FD5-A50AA931D419}" type="slidenum">
              <a:rPr lang="en-US" smtClean="0"/>
            </a:fld>
            <a:endParaRPr lang="en-US"/>
          </a:p>
        </p:txBody>
      </p:sp>
      <p:sp>
        <p:nvSpPr>
          <p:cNvPr id="3" name="Title 2"/>
          <p:cNvSpPr>
            <a:spLocks noGrp="1"/>
          </p:cNvSpPr>
          <p:nvPr>
            <p:ph type="title"/>
          </p:nvPr>
        </p:nvSpPr>
        <p:spPr/>
        <p:txBody>
          <a:bodyPr/>
          <a:lstStyle/>
          <a:p>
            <a:r>
              <a:rPr lang="en-US" dirty="0"/>
              <a:t>Effect of pressure</a:t>
            </a:r>
            <a:endParaRPr lang="en-US" dirty="0"/>
          </a:p>
        </p:txBody>
      </p:sp>
      <p:pic>
        <p:nvPicPr>
          <p:cNvPr id="8" name="Picture 7" descr="7-6.png"/>
          <p:cNvPicPr>
            <a:picLocks noChangeAspect="1"/>
          </p:cNvPicPr>
          <p:nvPr/>
        </p:nvPicPr>
        <p:blipFill rotWithShape="1">
          <a:blip r:embed="rId1">
            <a:extLst>
              <a:ext uri="{28A0092B-C50C-407E-A947-70E740481C1C}">
                <a14:useLocalDpi xmlns:a14="http://schemas.microsoft.com/office/drawing/2010/main" val="0"/>
              </a:ext>
            </a:extLst>
          </a:blip>
          <a:srcRect b="69755"/>
          <a:stretch>
            <a:fillRect/>
          </a:stretch>
        </p:blipFill>
        <p:spPr>
          <a:xfrm>
            <a:off x="1423151" y="1986430"/>
            <a:ext cx="7131845" cy="598394"/>
          </a:xfrm>
          <a:prstGeom prst="rect">
            <a:avLst/>
          </a:prstGeom>
        </p:spPr>
      </p:pic>
      <p:sp>
        <p:nvSpPr>
          <p:cNvPr id="4" name="TextBox 3"/>
          <p:cNvSpPr txBox="1"/>
          <p:nvPr/>
        </p:nvSpPr>
        <p:spPr>
          <a:xfrm>
            <a:off x="1060824" y="2913529"/>
            <a:ext cx="2850660" cy="1631216"/>
          </a:xfrm>
          <a:prstGeom prst="rect">
            <a:avLst/>
          </a:prstGeom>
          <a:noFill/>
        </p:spPr>
        <p:txBody>
          <a:bodyPr wrap="none" rtlCol="0">
            <a:spAutoFit/>
          </a:bodyPr>
          <a:lstStyle/>
          <a:p>
            <a:r>
              <a:rPr lang="en-US" sz="2000" dirty="0"/>
              <a:t>Effect on equilibrium?</a:t>
            </a:r>
            <a:endParaRPr lang="en-US" sz="2000" dirty="0"/>
          </a:p>
          <a:p>
            <a:endParaRPr lang="en-US" sz="2000" dirty="0"/>
          </a:p>
          <a:p>
            <a:r>
              <a:rPr lang="en-US" sz="2000" dirty="0"/>
              <a:t>Increase total pressure:</a:t>
            </a:r>
            <a:endParaRPr lang="en-US" sz="2000" dirty="0"/>
          </a:p>
          <a:p>
            <a:endParaRPr lang="en-US" sz="2000" dirty="0"/>
          </a:p>
          <a:p>
            <a:r>
              <a:rPr lang="en-US" sz="2000" dirty="0"/>
              <a:t>Decrease total pressure:</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pic>
        <p:nvPicPr>
          <p:cNvPr id="5" name="图片 4"/>
          <p:cNvPicPr>
            <a:picLocks noChangeAspect="1"/>
          </p:cNvPicPr>
          <p:nvPr/>
        </p:nvPicPr>
        <p:blipFill>
          <a:blip r:embed="rId1">
            <a:lum bright="-20000" contrast="40000"/>
          </a:blip>
          <a:srcRect t="683"/>
          <a:stretch>
            <a:fillRect/>
          </a:stretch>
        </p:blipFill>
        <p:spPr>
          <a:xfrm>
            <a:off x="100965" y="107315"/>
            <a:ext cx="7011035" cy="5264785"/>
          </a:xfrm>
          <a:prstGeom prst="rect">
            <a:avLst/>
          </a:prstGeom>
        </p:spPr>
      </p:pic>
      <p:pic>
        <p:nvPicPr>
          <p:cNvPr id="6" name="图片 5"/>
          <p:cNvPicPr>
            <a:picLocks noChangeAspect="1"/>
          </p:cNvPicPr>
          <p:nvPr/>
        </p:nvPicPr>
        <p:blipFill>
          <a:blip r:embed="rId2">
            <a:lum bright="-20000" contrast="40000"/>
          </a:blip>
          <a:stretch>
            <a:fillRect/>
          </a:stretch>
        </p:blipFill>
        <p:spPr>
          <a:xfrm>
            <a:off x="5766128" y="3364640"/>
            <a:ext cx="3251913" cy="349336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886C9C-DC18-4195-8FD5-A50AA931D419}" type="slidenum">
              <a:rPr lang="en-US" smtClean="0"/>
            </a:fld>
            <a:endParaRPr lang="en-US"/>
          </a:p>
        </p:txBody>
      </p:sp>
      <p:sp>
        <p:nvSpPr>
          <p:cNvPr id="3" name="Title 2"/>
          <p:cNvSpPr>
            <a:spLocks noGrp="1"/>
          </p:cNvSpPr>
          <p:nvPr>
            <p:ph type="title"/>
          </p:nvPr>
        </p:nvSpPr>
        <p:spPr/>
        <p:txBody>
          <a:bodyPr/>
          <a:lstStyle/>
          <a:p>
            <a:r>
              <a:rPr lang="en-US" dirty="0"/>
              <a:t>Effect of pressure</a:t>
            </a:r>
            <a:endParaRPr lang="en-US" dirty="0"/>
          </a:p>
        </p:txBody>
      </p:sp>
      <p:pic>
        <p:nvPicPr>
          <p:cNvPr id="8" name="Picture 7" descr="7-6.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08205" y="2674097"/>
            <a:ext cx="6518129" cy="180825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886C9C-DC18-4195-8FD5-A50AA931D419}" type="slidenum">
              <a:rPr lang="en-US" smtClean="0"/>
            </a:fld>
            <a:endParaRPr lang="en-US"/>
          </a:p>
        </p:txBody>
      </p:sp>
      <p:sp>
        <p:nvSpPr>
          <p:cNvPr id="3" name="Title 2"/>
          <p:cNvSpPr>
            <a:spLocks noGrp="1"/>
          </p:cNvSpPr>
          <p:nvPr>
            <p:ph type="title"/>
          </p:nvPr>
        </p:nvSpPr>
        <p:spPr/>
        <p:txBody>
          <a:bodyPr/>
          <a:lstStyle/>
          <a:p>
            <a:r>
              <a:rPr lang="en-US" dirty="0"/>
              <a:t>Effect of pressure</a:t>
            </a:r>
            <a:endParaRPr lang="en-US" dirty="0"/>
          </a:p>
        </p:txBody>
      </p:sp>
      <p:pic>
        <p:nvPicPr>
          <p:cNvPr id="4" name="Picture 3" descr="7-7.png"/>
          <p:cNvPicPr>
            <a:picLocks noChangeAspect="1"/>
          </p:cNvPicPr>
          <p:nvPr/>
        </p:nvPicPr>
        <p:blipFill rotWithShape="1">
          <a:blip r:embed="rId1">
            <a:extLst>
              <a:ext uri="{28A0092B-C50C-407E-A947-70E740481C1C}">
                <a14:useLocalDpi xmlns:a14="http://schemas.microsoft.com/office/drawing/2010/main" val="0"/>
              </a:ext>
            </a:extLst>
          </a:blip>
          <a:srcRect b="77276"/>
          <a:stretch>
            <a:fillRect/>
          </a:stretch>
        </p:blipFill>
        <p:spPr>
          <a:xfrm>
            <a:off x="1284943" y="2514600"/>
            <a:ext cx="7020058" cy="518460"/>
          </a:xfrm>
          <a:prstGeom prst="rect">
            <a:avLst/>
          </a:prstGeom>
        </p:spPr>
      </p:pic>
      <p:sp>
        <p:nvSpPr>
          <p:cNvPr id="5" name="TextBox 4"/>
          <p:cNvSpPr txBox="1"/>
          <p:nvPr/>
        </p:nvSpPr>
        <p:spPr>
          <a:xfrm>
            <a:off x="1060824" y="3361759"/>
            <a:ext cx="2850660" cy="1631216"/>
          </a:xfrm>
          <a:prstGeom prst="rect">
            <a:avLst/>
          </a:prstGeom>
          <a:noFill/>
        </p:spPr>
        <p:txBody>
          <a:bodyPr wrap="none" rtlCol="0">
            <a:spAutoFit/>
          </a:bodyPr>
          <a:lstStyle/>
          <a:p>
            <a:r>
              <a:rPr lang="en-US" sz="2000" dirty="0"/>
              <a:t>Effect on equilibrium?</a:t>
            </a:r>
            <a:endParaRPr lang="en-US" sz="2000" dirty="0"/>
          </a:p>
          <a:p>
            <a:endParaRPr lang="en-US" sz="2000" dirty="0"/>
          </a:p>
          <a:p>
            <a:r>
              <a:rPr lang="en-US" sz="2000" dirty="0"/>
              <a:t>Increase total pressure:</a:t>
            </a:r>
            <a:endParaRPr lang="en-US" sz="2000" dirty="0"/>
          </a:p>
          <a:p>
            <a:endParaRPr lang="en-US" sz="2000" dirty="0"/>
          </a:p>
          <a:p>
            <a:r>
              <a:rPr lang="en-US" sz="2000" dirty="0"/>
              <a:t>Decrease total pressure:</a:t>
            </a:r>
            <a:endParaRPr lang="en-US" sz="2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886C9C-DC18-4195-8FD5-A50AA931D419}" type="slidenum">
              <a:rPr lang="en-US" smtClean="0"/>
            </a:fld>
            <a:endParaRPr lang="en-US"/>
          </a:p>
        </p:txBody>
      </p:sp>
      <p:sp>
        <p:nvSpPr>
          <p:cNvPr id="3" name="Title 2"/>
          <p:cNvSpPr>
            <a:spLocks noGrp="1"/>
          </p:cNvSpPr>
          <p:nvPr>
            <p:ph type="title"/>
          </p:nvPr>
        </p:nvSpPr>
        <p:spPr/>
        <p:txBody>
          <a:bodyPr/>
          <a:lstStyle/>
          <a:p>
            <a:r>
              <a:rPr lang="en-US" dirty="0"/>
              <a:t>Effect of pressure</a:t>
            </a:r>
            <a:endParaRPr lang="en-US" dirty="0"/>
          </a:p>
        </p:txBody>
      </p:sp>
      <p:pic>
        <p:nvPicPr>
          <p:cNvPr id="4" name="Picture 3" descr="7-7.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84943" y="2514599"/>
            <a:ext cx="7020058" cy="2281519"/>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886C9C-DC18-4195-8FD5-A50AA931D419}" type="slidenum">
              <a:rPr lang="en-US" smtClean="0"/>
            </a:fld>
            <a:endParaRPr lang="en-US"/>
          </a:p>
        </p:txBody>
      </p:sp>
      <p:sp>
        <p:nvSpPr>
          <p:cNvPr id="3" name="Title 2"/>
          <p:cNvSpPr>
            <a:spLocks noGrp="1"/>
          </p:cNvSpPr>
          <p:nvPr>
            <p:ph type="title"/>
          </p:nvPr>
        </p:nvSpPr>
        <p:spPr/>
        <p:txBody>
          <a:bodyPr/>
          <a:lstStyle/>
          <a:p>
            <a:r>
              <a:rPr lang="en-US" dirty="0"/>
              <a:t>Effect of pressure</a:t>
            </a:r>
            <a:endParaRPr lang="en-US" dirty="0"/>
          </a:p>
        </p:txBody>
      </p:sp>
      <p:pic>
        <p:nvPicPr>
          <p:cNvPr id="5" name="Picture 4" descr="7-8.png"/>
          <p:cNvPicPr>
            <a:picLocks noChangeAspect="1"/>
          </p:cNvPicPr>
          <p:nvPr/>
        </p:nvPicPr>
        <p:blipFill rotWithShape="1">
          <a:blip r:embed="rId1">
            <a:extLst>
              <a:ext uri="{28A0092B-C50C-407E-A947-70E740481C1C}">
                <a14:useLocalDpi xmlns:a14="http://schemas.microsoft.com/office/drawing/2010/main" val="0"/>
              </a:ext>
            </a:extLst>
          </a:blip>
          <a:srcRect b="62532"/>
          <a:stretch>
            <a:fillRect/>
          </a:stretch>
        </p:blipFill>
        <p:spPr>
          <a:xfrm>
            <a:off x="1258794" y="2516841"/>
            <a:ext cx="6845890" cy="546100"/>
          </a:xfrm>
          <a:prstGeom prst="rect">
            <a:avLst/>
          </a:prstGeom>
        </p:spPr>
      </p:pic>
      <p:sp>
        <p:nvSpPr>
          <p:cNvPr id="4" name="TextBox 3"/>
          <p:cNvSpPr txBox="1"/>
          <p:nvPr/>
        </p:nvSpPr>
        <p:spPr>
          <a:xfrm>
            <a:off x="1673412" y="3690471"/>
            <a:ext cx="441898" cy="707886"/>
          </a:xfrm>
          <a:prstGeom prst="rect">
            <a:avLst/>
          </a:prstGeom>
          <a:noFill/>
        </p:spPr>
        <p:txBody>
          <a:bodyPr wrap="none" rtlCol="0">
            <a:spAutoFit/>
          </a:bodyPr>
          <a:lstStyle/>
          <a:p>
            <a:r>
              <a:rPr lang="en-US" sz="4000" dirty="0"/>
              <a:t>?</a:t>
            </a:r>
            <a:endParaRPr lang="en-US" sz="4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886C9C-DC18-4195-8FD5-A50AA931D419}" type="slidenum">
              <a:rPr lang="en-US" smtClean="0"/>
            </a:fld>
            <a:endParaRPr lang="en-US"/>
          </a:p>
        </p:txBody>
      </p:sp>
      <p:sp>
        <p:nvSpPr>
          <p:cNvPr id="3" name="Title 2"/>
          <p:cNvSpPr>
            <a:spLocks noGrp="1"/>
          </p:cNvSpPr>
          <p:nvPr>
            <p:ph type="title"/>
          </p:nvPr>
        </p:nvSpPr>
        <p:spPr/>
        <p:txBody>
          <a:bodyPr/>
          <a:lstStyle/>
          <a:p>
            <a:r>
              <a:rPr lang="en-US" dirty="0"/>
              <a:t>Effect of pressure</a:t>
            </a:r>
            <a:endParaRPr lang="en-US" dirty="0"/>
          </a:p>
        </p:txBody>
      </p:sp>
      <p:pic>
        <p:nvPicPr>
          <p:cNvPr id="5" name="Picture 4" descr="7-8.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8794" y="2516841"/>
            <a:ext cx="6845890" cy="145751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886C9C-DC18-4195-8FD5-A50AA931D419}" type="slidenum">
              <a:rPr lang="en-US" smtClean="0"/>
            </a:fld>
            <a:endParaRPr lang="en-US"/>
          </a:p>
        </p:txBody>
      </p:sp>
      <p:sp>
        <p:nvSpPr>
          <p:cNvPr id="3" name="Title 2"/>
          <p:cNvSpPr>
            <a:spLocks noGrp="1"/>
          </p:cNvSpPr>
          <p:nvPr>
            <p:ph type="title"/>
          </p:nvPr>
        </p:nvSpPr>
        <p:spPr/>
        <p:txBody>
          <a:bodyPr/>
          <a:lstStyle/>
          <a:p>
            <a:r>
              <a:rPr lang="en-US" dirty="0"/>
              <a:t>Effect of temperature</a:t>
            </a:r>
            <a:endParaRPr lang="en-US" dirty="0"/>
          </a:p>
        </p:txBody>
      </p:sp>
      <p:pic>
        <p:nvPicPr>
          <p:cNvPr id="4" name="Picture 3" descr="7-9.png"/>
          <p:cNvPicPr>
            <a:picLocks noChangeAspect="1"/>
          </p:cNvPicPr>
          <p:nvPr/>
        </p:nvPicPr>
        <p:blipFill rotWithShape="1">
          <a:blip r:embed="rId1">
            <a:extLst>
              <a:ext uri="{28A0092B-C50C-407E-A947-70E740481C1C}">
                <a14:useLocalDpi xmlns:a14="http://schemas.microsoft.com/office/drawing/2010/main" val="0"/>
              </a:ext>
            </a:extLst>
          </a:blip>
          <a:srcRect b="60226"/>
          <a:stretch>
            <a:fillRect/>
          </a:stretch>
        </p:blipFill>
        <p:spPr>
          <a:xfrm>
            <a:off x="1586005" y="2339788"/>
            <a:ext cx="6218688" cy="947272"/>
          </a:xfrm>
          <a:prstGeom prst="rect">
            <a:avLst/>
          </a:prstGeom>
        </p:spPr>
      </p:pic>
      <p:sp>
        <p:nvSpPr>
          <p:cNvPr id="5" name="TextBox 4"/>
          <p:cNvSpPr txBox="1"/>
          <p:nvPr/>
        </p:nvSpPr>
        <p:spPr>
          <a:xfrm>
            <a:off x="1060824" y="3496228"/>
            <a:ext cx="2667317" cy="1631216"/>
          </a:xfrm>
          <a:prstGeom prst="rect">
            <a:avLst/>
          </a:prstGeom>
          <a:noFill/>
        </p:spPr>
        <p:txBody>
          <a:bodyPr wrap="none" rtlCol="0">
            <a:spAutoFit/>
          </a:bodyPr>
          <a:lstStyle/>
          <a:p>
            <a:r>
              <a:rPr lang="en-US" sz="2000" dirty="0"/>
              <a:t>Effect on equilibrium ?</a:t>
            </a:r>
            <a:endParaRPr lang="en-US" sz="2000" dirty="0"/>
          </a:p>
          <a:p>
            <a:endParaRPr lang="en-US" sz="2000" dirty="0"/>
          </a:p>
          <a:p>
            <a:r>
              <a:rPr lang="en-US" sz="2000" dirty="0"/>
              <a:t>Increase T:</a:t>
            </a:r>
            <a:endParaRPr lang="en-US" sz="2000" dirty="0"/>
          </a:p>
          <a:p>
            <a:endParaRPr lang="en-US" sz="2000" dirty="0"/>
          </a:p>
          <a:p>
            <a:r>
              <a:rPr lang="en-US" sz="2000" dirty="0"/>
              <a:t>Decrease T:</a:t>
            </a:r>
            <a:endParaRPr lang="en-US" sz="2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886C9C-DC18-4195-8FD5-A50AA931D419}" type="slidenum">
              <a:rPr lang="en-US" smtClean="0"/>
            </a:fld>
            <a:endParaRPr lang="en-US"/>
          </a:p>
        </p:txBody>
      </p:sp>
      <p:sp>
        <p:nvSpPr>
          <p:cNvPr id="3" name="Title 2"/>
          <p:cNvSpPr>
            <a:spLocks noGrp="1"/>
          </p:cNvSpPr>
          <p:nvPr>
            <p:ph type="title"/>
          </p:nvPr>
        </p:nvSpPr>
        <p:spPr/>
        <p:txBody>
          <a:bodyPr/>
          <a:lstStyle/>
          <a:p>
            <a:r>
              <a:rPr lang="en-US" dirty="0"/>
              <a:t>Effect of temperature</a:t>
            </a:r>
            <a:endParaRPr lang="en-US" dirty="0"/>
          </a:p>
        </p:txBody>
      </p:sp>
      <p:pic>
        <p:nvPicPr>
          <p:cNvPr id="4" name="Picture 3" descr="7-9.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86005" y="2339787"/>
            <a:ext cx="6218688" cy="238162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886C9C-DC18-4195-8FD5-A50AA931D419}" type="slidenum">
              <a:rPr lang="en-US" smtClean="0"/>
            </a:fld>
            <a:endParaRPr lang="en-US"/>
          </a:p>
        </p:txBody>
      </p:sp>
      <p:sp>
        <p:nvSpPr>
          <p:cNvPr id="3" name="Title 2"/>
          <p:cNvSpPr>
            <a:spLocks noGrp="1"/>
          </p:cNvSpPr>
          <p:nvPr>
            <p:ph type="title"/>
          </p:nvPr>
        </p:nvSpPr>
        <p:spPr/>
        <p:txBody>
          <a:bodyPr/>
          <a:lstStyle/>
          <a:p>
            <a:r>
              <a:rPr lang="en-US" dirty="0"/>
              <a:t>Effect of temperature</a:t>
            </a:r>
            <a:endParaRPr lang="en-US" dirty="0"/>
          </a:p>
        </p:txBody>
      </p:sp>
      <p:pic>
        <p:nvPicPr>
          <p:cNvPr id="5" name="Picture 4" descr="7-10.png"/>
          <p:cNvPicPr>
            <a:picLocks noChangeAspect="1"/>
          </p:cNvPicPr>
          <p:nvPr/>
        </p:nvPicPr>
        <p:blipFill rotWithShape="1">
          <a:blip r:embed="rId1">
            <a:extLst>
              <a:ext uri="{28A0092B-C50C-407E-A947-70E740481C1C}">
                <a14:useLocalDpi xmlns:a14="http://schemas.microsoft.com/office/drawing/2010/main" val="0"/>
              </a:ext>
            </a:extLst>
          </a:blip>
          <a:srcRect b="58743"/>
          <a:stretch>
            <a:fillRect/>
          </a:stretch>
        </p:blipFill>
        <p:spPr>
          <a:xfrm>
            <a:off x="1656975" y="2280024"/>
            <a:ext cx="5969321" cy="902447"/>
          </a:xfrm>
          <a:prstGeom prst="rect">
            <a:avLst/>
          </a:prstGeom>
        </p:spPr>
      </p:pic>
      <p:sp>
        <p:nvSpPr>
          <p:cNvPr id="6" name="TextBox 5"/>
          <p:cNvSpPr txBox="1"/>
          <p:nvPr/>
        </p:nvSpPr>
        <p:spPr>
          <a:xfrm>
            <a:off x="1060824" y="3496228"/>
            <a:ext cx="2667317" cy="1631216"/>
          </a:xfrm>
          <a:prstGeom prst="rect">
            <a:avLst/>
          </a:prstGeom>
          <a:noFill/>
        </p:spPr>
        <p:txBody>
          <a:bodyPr wrap="none" rtlCol="0">
            <a:spAutoFit/>
          </a:bodyPr>
          <a:lstStyle/>
          <a:p>
            <a:r>
              <a:rPr lang="en-US" sz="2000" dirty="0"/>
              <a:t>Effect on equilibrium ?</a:t>
            </a:r>
            <a:endParaRPr lang="en-US" sz="2000" dirty="0"/>
          </a:p>
          <a:p>
            <a:endParaRPr lang="en-US" sz="2000" dirty="0"/>
          </a:p>
          <a:p>
            <a:r>
              <a:rPr lang="en-US" sz="2000" dirty="0"/>
              <a:t>Increase T:</a:t>
            </a:r>
            <a:endParaRPr lang="en-US" sz="2000" dirty="0"/>
          </a:p>
          <a:p>
            <a:endParaRPr lang="en-US" sz="2000" dirty="0"/>
          </a:p>
          <a:p>
            <a:r>
              <a:rPr lang="en-US" sz="2000" dirty="0"/>
              <a:t>Decrease T:</a:t>
            </a:r>
            <a:endParaRPr lang="en-US" sz="20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886C9C-DC18-4195-8FD5-A50AA931D419}" type="slidenum">
              <a:rPr lang="en-US" smtClean="0"/>
            </a:fld>
            <a:endParaRPr lang="en-US"/>
          </a:p>
        </p:txBody>
      </p:sp>
      <p:sp>
        <p:nvSpPr>
          <p:cNvPr id="3" name="Title 2"/>
          <p:cNvSpPr>
            <a:spLocks noGrp="1"/>
          </p:cNvSpPr>
          <p:nvPr>
            <p:ph type="title"/>
          </p:nvPr>
        </p:nvSpPr>
        <p:spPr/>
        <p:txBody>
          <a:bodyPr/>
          <a:lstStyle/>
          <a:p>
            <a:r>
              <a:rPr lang="en-US" dirty="0"/>
              <a:t>Effect of temperature</a:t>
            </a:r>
            <a:endParaRPr lang="en-US" dirty="0"/>
          </a:p>
        </p:txBody>
      </p:sp>
      <p:pic>
        <p:nvPicPr>
          <p:cNvPr id="5" name="Picture 4" descr="7-10.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56975" y="2280024"/>
            <a:ext cx="5969321" cy="2187388"/>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Kinetics and equilibrium (HL Only)</a:t>
            </a:r>
            <a:endParaRPr lang="zh-CN" altLang="en-US" dirty="0"/>
          </a:p>
        </p:txBody>
      </p:sp>
      <p:sp>
        <p:nvSpPr>
          <p:cNvPr id="4" name="灯片编号占位符 3"/>
          <p:cNvSpPr>
            <a:spLocks noGrp="1"/>
          </p:cNvSpPr>
          <p:nvPr>
            <p:ph type="sldNum" sz="quarter" idx="12"/>
          </p:nvPr>
        </p:nvSpPr>
        <p:spPr/>
        <p:txBody>
          <a:bodyPr/>
          <a:lstStyle/>
          <a:p>
            <a:fld id="{04EA7543-9AAE-4E9F-B28C-4FCCFD07D42B}" type="slidenum">
              <a:rPr lang="en-US" smtClean="0"/>
            </a:fld>
            <a:endParaRPr lang="en-US"/>
          </a:p>
        </p:txBody>
      </p:sp>
      <p:pic>
        <p:nvPicPr>
          <p:cNvPr id="5" name="Picture 2"/>
          <p:cNvPicPr>
            <a:picLocks noChangeAspect="1" noChangeArrowheads="1"/>
          </p:cNvPicPr>
          <p:nvPr/>
        </p:nvPicPr>
        <p:blipFill>
          <a:blip r:embed="rId1"/>
          <a:srcRect/>
          <a:stretch>
            <a:fillRect/>
          </a:stretch>
        </p:blipFill>
        <p:spPr bwMode="auto">
          <a:xfrm>
            <a:off x="1218285" y="2168296"/>
            <a:ext cx="2804321" cy="612211"/>
          </a:xfrm>
          <a:prstGeom prst="rect">
            <a:avLst/>
          </a:prstGeom>
          <a:noFill/>
          <a:ln w="9525">
            <a:noFill/>
            <a:miter lim="800000"/>
            <a:headEnd/>
            <a:tailEnd/>
          </a:ln>
          <a:effectLst/>
        </p:spPr>
      </p:pic>
      <p:pic>
        <p:nvPicPr>
          <p:cNvPr id="6" name="Picture 2"/>
          <p:cNvPicPr>
            <a:picLocks noChangeAspect="1" noChangeArrowheads="1"/>
          </p:cNvPicPr>
          <p:nvPr/>
        </p:nvPicPr>
        <p:blipFill>
          <a:blip r:embed="rId2"/>
          <a:srcRect/>
          <a:stretch>
            <a:fillRect/>
          </a:stretch>
        </p:blipFill>
        <p:spPr bwMode="auto">
          <a:xfrm>
            <a:off x="4653280" y="1866052"/>
            <a:ext cx="3109452" cy="1201379"/>
          </a:xfrm>
          <a:prstGeom prst="rect">
            <a:avLst/>
          </a:prstGeom>
          <a:noFill/>
          <a:ln w="9525">
            <a:noFill/>
            <a:miter lim="800000"/>
            <a:headEnd/>
            <a:tailEnd/>
          </a:ln>
          <a:effectLst/>
        </p:spPr>
      </p:pic>
      <p:pic>
        <p:nvPicPr>
          <p:cNvPr id="7" name="Picture 3"/>
          <p:cNvPicPr>
            <a:picLocks noChangeAspect="1" noChangeArrowheads="1"/>
          </p:cNvPicPr>
          <p:nvPr/>
        </p:nvPicPr>
        <p:blipFill>
          <a:blip r:embed="rId3"/>
          <a:srcRect/>
          <a:stretch>
            <a:fillRect/>
          </a:stretch>
        </p:blipFill>
        <p:spPr bwMode="auto">
          <a:xfrm>
            <a:off x="933651" y="3385676"/>
            <a:ext cx="6829081" cy="265378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a:t>The rate of condensation increases with the increase in concentration of vapour, as more vapour particles collide with the surface of the liquid. </a:t>
            </a:r>
            <a:endParaRPr lang="en-US" altLang="zh-CN" dirty="0"/>
          </a:p>
          <a:p>
            <a:r>
              <a:rPr lang="en-US" altLang="zh-CN" dirty="0"/>
              <a:t>Eventually, </a:t>
            </a:r>
            <a:r>
              <a:rPr lang="en-US" altLang="zh-CN" b="1" dirty="0">
                <a:solidFill>
                  <a:srgbClr val="FF0000"/>
                </a:solidFill>
              </a:rPr>
              <a:t>the rate of condensation is equal to the rate of evaporation</a:t>
            </a:r>
            <a:r>
              <a:rPr lang="en-US" altLang="zh-CN" dirty="0"/>
              <a:t>, and at this point there will be </a:t>
            </a:r>
            <a:r>
              <a:rPr lang="en-US" altLang="zh-CN" b="1" dirty="0">
                <a:solidFill>
                  <a:srgbClr val="FF0000"/>
                </a:solidFill>
              </a:rPr>
              <a:t>no net change in the amounts of liquid and gas present</a:t>
            </a:r>
            <a:r>
              <a:rPr lang="en-US" altLang="zh-CN" dirty="0"/>
              <a:t>. </a:t>
            </a:r>
            <a:endParaRPr lang="en-US" altLang="zh-CN" dirty="0"/>
          </a:p>
          <a:p>
            <a:r>
              <a:rPr lang="en-US" altLang="zh-CN" dirty="0"/>
              <a:t>It is said that the system has reached </a:t>
            </a:r>
            <a:r>
              <a:rPr lang="en-US" altLang="zh-CN" b="1" dirty="0">
                <a:solidFill>
                  <a:srgbClr val="FF0000"/>
                </a:solidFill>
              </a:rPr>
              <a:t>equilibrium</a:t>
            </a:r>
            <a:r>
              <a:rPr lang="en-US" altLang="zh-CN" dirty="0"/>
              <a:t>. </a:t>
            </a:r>
            <a:endParaRPr lang="en-US" altLang="zh-CN" dirty="0"/>
          </a:p>
          <a:p>
            <a:r>
              <a:rPr lang="en-US" altLang="zh-CN" dirty="0"/>
              <a:t>This will only occur in a </a:t>
            </a:r>
            <a:r>
              <a:rPr lang="en-US" altLang="zh-CN" b="1" dirty="0">
                <a:solidFill>
                  <a:srgbClr val="FF0000"/>
                </a:solidFill>
              </a:rPr>
              <a:t>closed system</a:t>
            </a:r>
            <a:r>
              <a:rPr lang="en-US" altLang="zh-CN" dirty="0"/>
              <a:t>, where the Br</a:t>
            </a:r>
            <a:r>
              <a:rPr lang="en-US" altLang="zh-CN" baseline="-25000" dirty="0"/>
              <a:t>2</a:t>
            </a:r>
            <a:r>
              <a:rPr lang="en-US" altLang="zh-CN" dirty="0"/>
              <a:t> (g) cannot escape as vapour but may condense back into the liquid.</a:t>
            </a:r>
            <a:endParaRPr lang="zh-CN" altLang="en-US" dirty="0"/>
          </a:p>
        </p:txBody>
      </p:sp>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5" name="Title 2"/>
          <p:cNvSpPr>
            <a:spLocks noGrp="1"/>
          </p:cNvSpPr>
          <p:nvPr>
            <p:ph type="title"/>
          </p:nvPr>
        </p:nvSpPr>
        <p:spPr>
          <a:xfrm>
            <a:off x="381000" y="355847"/>
            <a:ext cx="8381260" cy="1054394"/>
          </a:xfrm>
        </p:spPr>
        <p:txBody>
          <a:bodyPr/>
          <a:lstStyle/>
          <a:p>
            <a:pPr algn="l"/>
            <a:r>
              <a:rPr lang="en-US" sz="2800" dirty="0"/>
              <a:t>Reversible physical change</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dirty="0"/>
              <a:t>Kinetics and equilibrium (HL Only)</a:t>
            </a:r>
            <a:endParaRPr lang="zh-CN" altLang="en-US" dirty="0"/>
          </a:p>
        </p:txBody>
      </p:sp>
      <p:sp>
        <p:nvSpPr>
          <p:cNvPr id="5" name="内容占位符 4"/>
          <p:cNvSpPr>
            <a:spLocks noGrp="1"/>
          </p:cNvSpPr>
          <p:nvPr>
            <p:ph idx="1"/>
          </p:nvPr>
        </p:nvSpPr>
        <p:spPr/>
        <p:txBody>
          <a:bodyPr>
            <a:normAutofit/>
          </a:bodyPr>
          <a:lstStyle/>
          <a:p>
            <a:r>
              <a:rPr lang="en-US" altLang="zh-CN" dirty="0"/>
              <a:t>In other words, the equilibrium constant is the ratio of the rate constants of the forward and backward reactions. This equation provides a fundamental link between chemical equilibrium and chemical kinetics.</a:t>
            </a:r>
            <a:endParaRPr lang="en-US" altLang="zh-CN" dirty="0"/>
          </a:p>
          <a:p>
            <a:endParaRPr lang="en-US" altLang="zh-CN" dirty="0"/>
          </a:p>
          <a:p>
            <a:endParaRPr lang="en-US" altLang="zh-CN" dirty="0"/>
          </a:p>
          <a:p>
            <a:endParaRPr lang="en-US" altLang="zh-CN" dirty="0"/>
          </a:p>
          <a:p>
            <a:r>
              <a:rPr lang="en-US" altLang="zh-CN" dirty="0"/>
              <a:t>We can finish this study by using the relationship between equilibrium constant and rate constants for a reaction to add to our interpretation of how equilibrium responds to changing conditions.</a:t>
            </a:r>
            <a:endParaRPr lang="zh-CN" altLang="en-US" dirty="0"/>
          </a:p>
        </p:txBody>
      </p:sp>
      <p:pic>
        <p:nvPicPr>
          <p:cNvPr id="6" name="图片 5"/>
          <p:cNvPicPr>
            <a:picLocks noChangeAspect="1"/>
          </p:cNvPicPr>
          <p:nvPr/>
        </p:nvPicPr>
        <p:blipFill>
          <a:blip r:embed="rId1">
            <a:lum bright="-20000" contrast="40000"/>
          </a:blip>
          <a:stretch>
            <a:fillRect/>
          </a:stretch>
        </p:blipFill>
        <p:spPr>
          <a:xfrm>
            <a:off x="240593" y="3020853"/>
            <a:ext cx="8688704" cy="9019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dirty="0"/>
          </a:p>
        </p:txBody>
      </p:sp>
      <p:sp>
        <p:nvSpPr>
          <p:cNvPr id="4" name="标题 3"/>
          <p:cNvSpPr>
            <a:spLocks noGrp="1"/>
          </p:cNvSpPr>
          <p:nvPr>
            <p:ph type="title"/>
          </p:nvPr>
        </p:nvSpPr>
        <p:spPr/>
        <p:txBody>
          <a:bodyPr/>
          <a:lstStyle/>
          <a:p>
            <a:r>
              <a:rPr lang="en-US" altLang="zh-CN"/>
              <a:t>Kinetics and </a:t>
            </a:r>
            <a:r>
              <a:rPr lang="en-US" altLang="zh-CN" dirty="0"/>
              <a:t>equilibrium (HL ONLY)</a:t>
            </a:r>
            <a:endParaRPr lang="zh-CN" altLang="en-US" dirty="0"/>
          </a:p>
        </p:txBody>
      </p:sp>
      <p:pic>
        <p:nvPicPr>
          <p:cNvPr id="7" name="图片 6"/>
          <p:cNvPicPr>
            <a:picLocks noChangeAspect="1"/>
          </p:cNvPicPr>
          <p:nvPr/>
        </p:nvPicPr>
        <p:blipFill>
          <a:blip r:embed="rId1">
            <a:lum bright="-20000" contrast="40000"/>
          </a:blip>
          <a:stretch>
            <a:fillRect/>
          </a:stretch>
        </p:blipFill>
        <p:spPr>
          <a:xfrm>
            <a:off x="175897" y="1667806"/>
            <a:ext cx="8586363" cy="1571470"/>
          </a:xfrm>
          <a:prstGeom prst="rect">
            <a:avLst/>
          </a:prstGeom>
        </p:spPr>
      </p:pic>
      <p:pic>
        <p:nvPicPr>
          <p:cNvPr id="8" name="图片 7"/>
          <p:cNvPicPr>
            <a:picLocks noChangeAspect="1"/>
          </p:cNvPicPr>
          <p:nvPr/>
        </p:nvPicPr>
        <p:blipFill>
          <a:blip r:embed="rId2">
            <a:lum bright="-20000" contrast="40000"/>
          </a:blip>
          <a:stretch>
            <a:fillRect/>
          </a:stretch>
        </p:blipFill>
        <p:spPr>
          <a:xfrm>
            <a:off x="175897" y="3404824"/>
            <a:ext cx="8586363" cy="614817"/>
          </a:xfrm>
          <a:prstGeom prst="rect">
            <a:avLst/>
          </a:prstGeom>
        </p:spPr>
      </p:pic>
      <p:pic>
        <p:nvPicPr>
          <p:cNvPr id="9" name="图片 8"/>
          <p:cNvPicPr>
            <a:picLocks noChangeAspect="1"/>
          </p:cNvPicPr>
          <p:nvPr/>
        </p:nvPicPr>
        <p:blipFill>
          <a:blip r:embed="rId3">
            <a:lum bright="-20000" contrast="40000"/>
          </a:blip>
          <a:stretch>
            <a:fillRect/>
          </a:stretch>
        </p:blipFill>
        <p:spPr>
          <a:xfrm>
            <a:off x="252098" y="3943441"/>
            <a:ext cx="8574402" cy="23309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F7886C9C-DC18-4195-8FD5-A50AA931D419}" type="slidenum">
              <a:rPr lang="en-US" smtClean="0"/>
            </a:fld>
            <a:endParaRPr lang="en-US" dirty="0"/>
          </a:p>
        </p:txBody>
      </p:sp>
      <p:pic>
        <p:nvPicPr>
          <p:cNvPr id="5" name="图片 4"/>
          <p:cNvPicPr>
            <a:picLocks noChangeAspect="1"/>
          </p:cNvPicPr>
          <p:nvPr/>
        </p:nvPicPr>
        <p:blipFill>
          <a:blip r:embed="rId1"/>
          <a:stretch>
            <a:fillRect/>
          </a:stretch>
        </p:blipFill>
        <p:spPr>
          <a:xfrm>
            <a:off x="464820" y="154940"/>
            <a:ext cx="8086090" cy="657225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F7886C9C-DC18-4195-8FD5-A50AA931D419}" type="slidenum">
              <a:rPr lang="en-US" smtClean="0"/>
            </a:fld>
            <a:endParaRPr lang="en-US" dirty="0"/>
          </a:p>
        </p:txBody>
      </p:sp>
      <p:pic>
        <p:nvPicPr>
          <p:cNvPr id="5" name="图片 4"/>
          <p:cNvPicPr>
            <a:picLocks noChangeAspect="1"/>
          </p:cNvPicPr>
          <p:nvPr/>
        </p:nvPicPr>
        <p:blipFill>
          <a:blip r:embed="rId1"/>
          <a:stretch>
            <a:fillRect/>
          </a:stretch>
        </p:blipFill>
        <p:spPr>
          <a:xfrm>
            <a:off x="568960" y="713105"/>
            <a:ext cx="7734300" cy="2774950"/>
          </a:xfrm>
          <a:prstGeom prst="rect">
            <a:avLst/>
          </a:prstGeom>
        </p:spPr>
      </p:pic>
      <p:pic>
        <p:nvPicPr>
          <p:cNvPr id="6" name="图片 5"/>
          <p:cNvPicPr>
            <a:picLocks noChangeAspect="1"/>
          </p:cNvPicPr>
          <p:nvPr/>
        </p:nvPicPr>
        <p:blipFill>
          <a:blip r:embed="rId2"/>
          <a:stretch>
            <a:fillRect/>
          </a:stretch>
        </p:blipFill>
        <p:spPr>
          <a:xfrm>
            <a:off x="568960" y="3488055"/>
            <a:ext cx="7733665" cy="204978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F7886C9C-DC18-4195-8FD5-A50AA931D419}" type="slidenum">
              <a:rPr lang="en-US" smtClean="0"/>
            </a:fld>
            <a:endParaRPr lang="en-US" dirty="0"/>
          </a:p>
        </p:txBody>
      </p:sp>
      <p:pic>
        <p:nvPicPr>
          <p:cNvPr id="5" name="图片 4"/>
          <p:cNvPicPr>
            <a:picLocks noChangeAspect="1"/>
          </p:cNvPicPr>
          <p:nvPr/>
        </p:nvPicPr>
        <p:blipFill>
          <a:blip r:embed="rId1"/>
          <a:stretch>
            <a:fillRect/>
          </a:stretch>
        </p:blipFill>
        <p:spPr>
          <a:xfrm>
            <a:off x="325755" y="544195"/>
            <a:ext cx="8242300" cy="3352800"/>
          </a:xfrm>
          <a:prstGeom prst="rect">
            <a:avLst/>
          </a:prstGeom>
        </p:spPr>
      </p:pic>
      <p:pic>
        <p:nvPicPr>
          <p:cNvPr id="6" name="图片 5"/>
          <p:cNvPicPr>
            <a:picLocks noChangeAspect="1"/>
          </p:cNvPicPr>
          <p:nvPr/>
        </p:nvPicPr>
        <p:blipFill>
          <a:blip r:embed="rId2"/>
          <a:stretch>
            <a:fillRect/>
          </a:stretch>
        </p:blipFill>
        <p:spPr>
          <a:xfrm>
            <a:off x="477520" y="3896995"/>
            <a:ext cx="8031480" cy="243903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sz="3200" dirty="0"/>
              <a:t>Fast reaction rate</a:t>
            </a:r>
            <a:endParaRPr lang="en-US" altLang="zh-CN" sz="3200" dirty="0"/>
          </a:p>
          <a:p>
            <a:r>
              <a:rPr lang="en-US" altLang="zh-CN" sz="3200" dirty="0"/>
              <a:t>High yield of product</a:t>
            </a:r>
            <a:endParaRPr lang="en-US" altLang="zh-CN" sz="3200" dirty="0"/>
          </a:p>
          <a:p>
            <a:r>
              <a:rPr lang="en-US" altLang="zh-CN" sz="3200" dirty="0"/>
              <a:t>Minimum amount of waste</a:t>
            </a:r>
            <a:endParaRPr lang="en-US" altLang="zh-CN" sz="3200" dirty="0"/>
          </a:p>
          <a:p>
            <a:r>
              <a:rPr lang="en-US" altLang="zh-CN" sz="3200" dirty="0"/>
              <a:t>Minimum input of energy</a:t>
            </a:r>
            <a:endParaRPr lang="en-US" altLang="zh-CN" sz="3200" dirty="0"/>
          </a:p>
          <a:p>
            <a:endParaRPr lang="en-US" altLang="zh-CN" sz="3200" dirty="0"/>
          </a:p>
          <a:p>
            <a:pPr>
              <a:buNone/>
            </a:pPr>
            <a:r>
              <a:rPr lang="en-US" altLang="zh-CN" sz="3200" dirty="0"/>
              <a:t>Consider both </a:t>
            </a:r>
            <a:r>
              <a:rPr lang="en-US" altLang="zh-CN" sz="3200" u="sng" dirty="0"/>
              <a:t>kinetics</a:t>
            </a:r>
            <a:r>
              <a:rPr lang="en-US" altLang="zh-CN" sz="3200" dirty="0"/>
              <a:t> and </a:t>
            </a:r>
            <a:r>
              <a:rPr lang="en-US" altLang="zh-CN" sz="3200" u="sng" dirty="0"/>
              <a:t>equilibrium</a:t>
            </a:r>
            <a:r>
              <a:rPr lang="en-US" altLang="zh-CN" sz="3200" dirty="0"/>
              <a:t>~</a:t>
            </a:r>
            <a:endParaRPr lang="zh-CN" altLang="en-US" sz="3200" dirty="0"/>
          </a:p>
        </p:txBody>
      </p:sp>
      <p:sp>
        <p:nvSpPr>
          <p:cNvPr id="3" name="灯片编号占位符 2"/>
          <p:cNvSpPr>
            <a:spLocks noGrp="1"/>
          </p:cNvSpPr>
          <p:nvPr>
            <p:ph type="sldNum" sz="quarter" idx="12"/>
          </p:nvPr>
        </p:nvSpPr>
        <p:spPr/>
        <p:txBody>
          <a:bodyPr/>
          <a:lstStyle/>
          <a:p>
            <a:fld id="{F7886C9C-DC18-4195-8FD5-A50AA931D419}" type="slidenum">
              <a:rPr lang="en-US" smtClean="0"/>
            </a:fld>
            <a:endParaRPr lang="en-US"/>
          </a:p>
        </p:txBody>
      </p:sp>
      <p:sp>
        <p:nvSpPr>
          <p:cNvPr id="4" name="标题 3"/>
          <p:cNvSpPr>
            <a:spLocks noGrp="1"/>
          </p:cNvSpPr>
          <p:nvPr>
            <p:ph type="title"/>
          </p:nvPr>
        </p:nvSpPr>
        <p:spPr/>
        <p:txBody>
          <a:bodyPr/>
          <a:lstStyle/>
          <a:p>
            <a:r>
              <a:rPr lang="en-US" altLang="zh-CN" sz="2800" dirty="0"/>
              <a:t>Industrial Proccesses (Not required)</a:t>
            </a:r>
            <a:br>
              <a:rPr lang="en-US" altLang="zh-CN" sz="2800" dirty="0"/>
            </a:br>
            <a:r>
              <a:rPr lang="en-US" altLang="zh-CN" sz="2800" dirty="0"/>
              <a:t>(Application of Le Chatelier’s Principle)</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180px-Fritz_Haber.png"/>
          <p:cNvPicPr>
            <a:picLocks noGrp="1" noChangeAspect="1"/>
          </p:cNvPicPr>
          <p:nvPr>
            <p:ph idx="1"/>
          </p:nvPr>
        </p:nvPicPr>
        <p:blipFill>
          <a:blip r:embed="rId1"/>
          <a:stretch>
            <a:fillRect/>
          </a:stretch>
        </p:blipFill>
        <p:spPr>
          <a:xfrm>
            <a:off x="6633548" y="1927862"/>
            <a:ext cx="1917007" cy="2715760"/>
          </a:xfrm>
        </p:spPr>
      </p:pic>
      <p:sp>
        <p:nvSpPr>
          <p:cNvPr id="3" name="灯片编号占位符 2"/>
          <p:cNvSpPr>
            <a:spLocks noGrp="1"/>
          </p:cNvSpPr>
          <p:nvPr>
            <p:ph type="sldNum" sz="quarter" idx="12"/>
          </p:nvPr>
        </p:nvSpPr>
        <p:spPr/>
        <p:txBody>
          <a:bodyPr/>
          <a:lstStyle/>
          <a:p>
            <a:fld id="{F7886C9C-DC18-4195-8FD5-A50AA931D419}" type="slidenum">
              <a:rPr lang="en-US" smtClean="0"/>
            </a:fld>
            <a:endParaRPr lang="en-US"/>
          </a:p>
        </p:txBody>
      </p:sp>
      <p:sp>
        <p:nvSpPr>
          <p:cNvPr id="4" name="标题 3"/>
          <p:cNvSpPr>
            <a:spLocks noGrp="1"/>
          </p:cNvSpPr>
          <p:nvPr>
            <p:ph type="title"/>
          </p:nvPr>
        </p:nvSpPr>
        <p:spPr/>
        <p:txBody>
          <a:bodyPr/>
          <a:lstStyle/>
          <a:p>
            <a:r>
              <a:rPr lang="en-US" altLang="zh-CN" dirty="0"/>
              <a:t>Haber process</a:t>
            </a:r>
            <a:endParaRPr lang="zh-CN" altLang="en-US" dirty="0"/>
          </a:p>
        </p:txBody>
      </p:sp>
      <p:grpSp>
        <p:nvGrpSpPr>
          <p:cNvPr id="2" name="组合 7"/>
          <p:cNvGrpSpPr/>
          <p:nvPr/>
        </p:nvGrpSpPr>
        <p:grpSpPr>
          <a:xfrm>
            <a:off x="430875" y="2211685"/>
            <a:ext cx="5756555" cy="1429290"/>
            <a:chOff x="2971800" y="3014663"/>
            <a:chExt cx="3200400" cy="828675"/>
          </a:xfrm>
        </p:grpSpPr>
        <p:pic>
          <p:nvPicPr>
            <p:cNvPr id="1026" name="Picture 2"/>
            <p:cNvPicPr>
              <a:picLocks noChangeAspect="1" noChangeArrowheads="1"/>
            </p:cNvPicPr>
            <p:nvPr/>
          </p:nvPicPr>
          <p:blipFill>
            <a:blip r:embed="rId2"/>
            <a:srcRect/>
            <a:stretch>
              <a:fillRect/>
            </a:stretch>
          </p:blipFill>
          <p:spPr bwMode="auto">
            <a:xfrm>
              <a:off x="2971800" y="3014663"/>
              <a:ext cx="3200400" cy="828675"/>
            </a:xfrm>
            <a:prstGeom prst="rect">
              <a:avLst/>
            </a:prstGeom>
            <a:noFill/>
            <a:ln w="9525">
              <a:noFill/>
              <a:miter lim="800000"/>
              <a:headEnd/>
              <a:tailEnd/>
            </a:ln>
            <a:effectLst/>
          </p:spPr>
        </p:pic>
        <p:sp>
          <p:nvSpPr>
            <p:cNvPr id="7" name="TextBox 6"/>
            <p:cNvSpPr txBox="1"/>
            <p:nvPr/>
          </p:nvSpPr>
          <p:spPr>
            <a:xfrm>
              <a:off x="4779405" y="3018996"/>
              <a:ext cx="333380" cy="339041"/>
            </a:xfrm>
            <a:prstGeom prst="rect">
              <a:avLst/>
            </a:prstGeom>
            <a:noFill/>
          </p:spPr>
          <p:txBody>
            <a:bodyPr wrap="none" rtlCol="0">
              <a:spAutoFit/>
            </a:bodyPr>
            <a:lstStyle/>
            <a:p>
              <a:r>
                <a:rPr lang="en-US" altLang="zh-CN" sz="3200" dirty="0">
                  <a:solidFill>
                    <a:schemeClr val="tx1">
                      <a:lumMod val="50000"/>
                      <a:lumOff val="50000"/>
                    </a:schemeClr>
                  </a:solidFill>
                </a:rPr>
                <a:t>Fe</a:t>
              </a:r>
              <a:endParaRPr lang="zh-CN" altLang="en-US" sz="3200" dirty="0">
                <a:solidFill>
                  <a:schemeClr val="tx1">
                    <a:lumMod val="50000"/>
                    <a:lumOff val="50000"/>
                  </a:schemeClr>
                </a:solidFill>
              </a:endParaRPr>
            </a:p>
          </p:txBody>
        </p:sp>
      </p:grpSp>
      <p:sp>
        <p:nvSpPr>
          <p:cNvPr id="9" name="TextBox 8"/>
          <p:cNvSpPr txBox="1"/>
          <p:nvPr/>
        </p:nvSpPr>
        <p:spPr>
          <a:xfrm>
            <a:off x="6633548" y="4730972"/>
            <a:ext cx="1911164" cy="646331"/>
          </a:xfrm>
          <a:prstGeom prst="rect">
            <a:avLst/>
          </a:prstGeom>
          <a:noFill/>
        </p:spPr>
        <p:txBody>
          <a:bodyPr wrap="none" rtlCol="0">
            <a:spAutoFit/>
          </a:bodyPr>
          <a:lstStyle/>
          <a:p>
            <a:pPr algn="ctr"/>
            <a:r>
              <a:rPr lang="en-US" altLang="zh-CN" dirty="0"/>
              <a:t>Fritz Haber</a:t>
            </a:r>
            <a:endParaRPr lang="en-US" altLang="zh-CN" dirty="0"/>
          </a:p>
          <a:p>
            <a:pPr algn="ctr"/>
            <a:r>
              <a:rPr lang="en-US" altLang="zh-CN" dirty="0"/>
              <a:t>1918 Noble Price</a:t>
            </a:r>
            <a:endParaRPr lang="zh-CN" altLang="en-US" dirty="0"/>
          </a:p>
        </p:txBody>
      </p:sp>
      <p:sp>
        <p:nvSpPr>
          <p:cNvPr id="11" name="矩形 10"/>
          <p:cNvSpPr/>
          <p:nvPr/>
        </p:nvSpPr>
        <p:spPr>
          <a:xfrm>
            <a:off x="3298492" y="2095310"/>
            <a:ext cx="599844" cy="923330"/>
          </a:xfrm>
          <a:prstGeom prst="rect">
            <a:avLst/>
          </a:prstGeom>
        </p:spPr>
        <p:txBody>
          <a:bodyPr wrap="none">
            <a:spAutoFit/>
          </a:bodyPr>
          <a:lstStyle/>
          <a:p>
            <a:r>
              <a:rPr lang="en-US" altLang="zh-CN" sz="5400" b="1" dirty="0">
                <a:solidFill>
                  <a:schemeClr val="tx1">
                    <a:lumMod val="50000"/>
                    <a:lumOff val="50000"/>
                  </a:schemeClr>
                </a:solidFill>
              </a:rPr>
              <a:t>△</a:t>
            </a:r>
            <a:endParaRPr lang="zh-CN" altLang="en-US" sz="5400" b="1" dirty="0"/>
          </a:p>
        </p:txBody>
      </p:sp>
      <p:sp>
        <p:nvSpPr>
          <p:cNvPr id="12" name="TextBox 11"/>
          <p:cNvSpPr txBox="1"/>
          <p:nvPr/>
        </p:nvSpPr>
        <p:spPr>
          <a:xfrm>
            <a:off x="399000" y="3814515"/>
            <a:ext cx="6319048" cy="1200329"/>
          </a:xfrm>
          <a:prstGeom prst="rect">
            <a:avLst/>
          </a:prstGeom>
          <a:noFill/>
        </p:spPr>
        <p:txBody>
          <a:bodyPr wrap="square" rtlCol="0">
            <a:spAutoFit/>
          </a:bodyPr>
          <a:lstStyle/>
          <a:p>
            <a:r>
              <a:rPr lang="en-US" altLang="zh-CN" sz="2400" dirty="0"/>
              <a:t>Major use of ammonia: </a:t>
            </a:r>
            <a:endParaRPr lang="en-US" altLang="zh-CN" sz="2400" dirty="0"/>
          </a:p>
          <a:p>
            <a:r>
              <a:rPr lang="en-US" altLang="zh-CN" sz="2400" dirty="0"/>
              <a:t>manufacture of fertilizers, polymers (nylon), nitric acid, explosives</a:t>
            </a:r>
            <a:endParaRPr lang="zh-CN" altLang="en-US" sz="2400" dirty="0"/>
          </a:p>
        </p:txBody>
      </p:sp>
      <p:sp>
        <p:nvSpPr>
          <p:cNvPr id="13" name="TextBox 12"/>
          <p:cNvSpPr txBox="1"/>
          <p:nvPr/>
        </p:nvSpPr>
        <p:spPr>
          <a:xfrm>
            <a:off x="698269" y="5593428"/>
            <a:ext cx="7679090" cy="646331"/>
          </a:xfrm>
          <a:prstGeom prst="rect">
            <a:avLst/>
          </a:prstGeom>
          <a:noFill/>
        </p:spPr>
        <p:txBody>
          <a:bodyPr wrap="none" rtlCol="0">
            <a:spAutoFit/>
          </a:bodyPr>
          <a:lstStyle/>
          <a:p>
            <a:r>
              <a:rPr lang="en-US" altLang="zh-CN" sz="3600" dirty="0">
                <a:solidFill>
                  <a:srgbClr val="C00000"/>
                </a:solidFill>
              </a:rPr>
              <a:t>How to produce ammonia efficiently? </a:t>
            </a:r>
            <a:endParaRPr lang="zh-CN" altLang="en-US" sz="36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28625" y="304800"/>
            <a:ext cx="8229600" cy="1139825"/>
          </a:xfrm>
        </p:spPr>
        <p:txBody>
          <a:bodyPr>
            <a:normAutofit fontScale="90000"/>
          </a:bodyPr>
          <a:lstStyle/>
          <a:p>
            <a:pPr fontAlgn="auto">
              <a:spcAft>
                <a:spcPts val="0"/>
              </a:spcAft>
              <a:defRPr/>
            </a:pPr>
            <a:r>
              <a:rPr lang="en-GB" sz="4000" dirty="0"/>
              <a:t>Improving</a:t>
            </a:r>
            <a:r>
              <a:rPr lang="en-GB" sz="3800" dirty="0"/>
              <a:t> the yield of ammonia in the Haber process</a:t>
            </a:r>
            <a:endParaRPr lang="en-GB" sz="3800" dirty="0"/>
          </a:p>
        </p:txBody>
      </p:sp>
      <p:pic>
        <p:nvPicPr>
          <p:cNvPr id="14339" name="Picture 6" descr="Jan23_02"/>
          <p:cNvPicPr>
            <a:picLocks noGrp="1" noChangeAspect="1" noChangeArrowheads="1"/>
          </p:cNvPicPr>
          <p:nvPr>
            <p:ph sz="half" idx="1"/>
          </p:nvPr>
        </p:nvPicPr>
        <p:blipFill>
          <a:blip r:embed="rId1" cstate="email">
            <a:extLst>
              <a:ext uri="{28A0092B-C50C-407E-A947-70E740481C1C}">
                <a14:useLocalDpi xmlns:a14="http://schemas.microsoft.com/office/drawing/2010/main" val="0"/>
              </a:ext>
            </a:extLst>
          </a:blip>
          <a:srcRect/>
          <a:stretch>
            <a:fillRect/>
          </a:stretch>
        </p:blipFill>
        <p:spPr>
          <a:xfrm>
            <a:off x="539750" y="1857375"/>
            <a:ext cx="8353425" cy="1931988"/>
          </a:xfrm>
          <a:noFill/>
        </p:spPr>
      </p:pic>
      <p:sp>
        <p:nvSpPr>
          <p:cNvPr id="14340" name="Rectangle 5"/>
          <p:cNvSpPr>
            <a:spLocks noGrp="1" noChangeArrowheads="1"/>
          </p:cNvSpPr>
          <p:nvPr>
            <p:ph type="body" sz="half" idx="2"/>
          </p:nvPr>
        </p:nvSpPr>
        <p:spPr/>
        <p:txBody>
          <a:bodyPr/>
          <a:lstStyle/>
          <a:p>
            <a:pPr>
              <a:lnSpc>
                <a:spcPct val="80000"/>
              </a:lnSpc>
              <a:buFont typeface="Wingdings" panose="05000000000000000000" pitchFamily="2" charset="2"/>
              <a:buNone/>
            </a:pPr>
            <a:r>
              <a:rPr lang="en-GB" altLang="zh-CN" sz="2200" u="sng" dirty="0">
                <a:solidFill>
                  <a:schemeClr val="tx1"/>
                </a:solidFill>
              </a:rPr>
              <a:t>Effect of pressure</a:t>
            </a:r>
            <a:endParaRPr lang="en-GB" altLang="zh-CN" sz="2200" u="sng" dirty="0">
              <a:solidFill>
                <a:schemeClr val="tx1"/>
              </a:solidFill>
            </a:endParaRPr>
          </a:p>
          <a:p>
            <a:pPr>
              <a:lnSpc>
                <a:spcPct val="80000"/>
              </a:lnSpc>
            </a:pPr>
            <a:r>
              <a:rPr lang="en-GB" altLang="zh-CN" sz="2200" dirty="0">
                <a:solidFill>
                  <a:schemeClr val="tx1"/>
                </a:solidFill>
              </a:rPr>
              <a:t>On the left hand side there are 4 moles of gas, whilst on the right hand side there are 2 moles</a:t>
            </a:r>
            <a:endParaRPr lang="en-GB" altLang="zh-CN" sz="2200" dirty="0">
              <a:solidFill>
                <a:schemeClr val="tx1"/>
              </a:solidFill>
            </a:endParaRPr>
          </a:p>
          <a:p>
            <a:pPr>
              <a:lnSpc>
                <a:spcPct val="80000"/>
              </a:lnSpc>
            </a:pPr>
            <a:r>
              <a:rPr lang="en-GB" altLang="zh-CN" sz="2200" dirty="0">
                <a:solidFill>
                  <a:schemeClr val="tx1"/>
                </a:solidFill>
              </a:rPr>
              <a:t>Any increase in pressure will favour the forward reaction to produce more ammonia. </a:t>
            </a:r>
            <a:endParaRPr lang="en-GB" altLang="zh-CN" sz="2200" dirty="0">
              <a:solidFill>
                <a:schemeClr val="tx1"/>
              </a:solidFill>
            </a:endParaRPr>
          </a:p>
          <a:p>
            <a:pPr>
              <a:lnSpc>
                <a:spcPct val="80000"/>
              </a:lnSpc>
            </a:pPr>
            <a:r>
              <a:rPr lang="en-GB" altLang="zh-CN" sz="2200" dirty="0">
                <a:solidFill>
                  <a:schemeClr val="tx1"/>
                </a:solidFill>
              </a:rPr>
              <a:t>This is because the forward reaction will tend to </a:t>
            </a:r>
            <a:r>
              <a:rPr lang="en-GB" altLang="zh-CN" sz="2200" b="1" dirty="0">
                <a:solidFill>
                  <a:schemeClr val="tx1"/>
                </a:solidFill>
              </a:rPr>
              <a:t>decrease</a:t>
            </a:r>
            <a:r>
              <a:rPr lang="en-GB" altLang="zh-CN" sz="2200" dirty="0">
                <a:solidFill>
                  <a:schemeClr val="tx1"/>
                </a:solidFill>
              </a:rPr>
              <a:t> the pressure in the system.</a:t>
            </a:r>
            <a:endParaRPr lang="en-GB" altLang="zh-CN" sz="22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fontScale="90000"/>
          </a:bodyPr>
          <a:lstStyle/>
          <a:p>
            <a:pPr fontAlgn="auto">
              <a:spcAft>
                <a:spcPts val="0"/>
              </a:spcAft>
              <a:defRPr/>
            </a:pPr>
            <a:r>
              <a:rPr lang="en-GB" sz="4000" dirty="0"/>
              <a:t>Improving</a:t>
            </a:r>
            <a:r>
              <a:rPr lang="en-GB" sz="3800" dirty="0"/>
              <a:t> the yield of ammonia in the Haber process</a:t>
            </a:r>
            <a:endParaRPr lang="en-GB" sz="3800" dirty="0"/>
          </a:p>
        </p:txBody>
      </p:sp>
      <p:sp>
        <p:nvSpPr>
          <p:cNvPr id="15363" name="Rectangle 3"/>
          <p:cNvSpPr>
            <a:spLocks noGrp="1" noChangeArrowheads="1"/>
          </p:cNvSpPr>
          <p:nvPr>
            <p:ph idx="1"/>
          </p:nvPr>
        </p:nvSpPr>
        <p:spPr/>
        <p:txBody>
          <a:bodyPr/>
          <a:lstStyle/>
          <a:p>
            <a:pPr>
              <a:lnSpc>
                <a:spcPct val="90000"/>
              </a:lnSpc>
            </a:pPr>
            <a:r>
              <a:rPr lang="en-GB" altLang="zh-CN" dirty="0">
                <a:solidFill>
                  <a:srgbClr val="FF0000"/>
                </a:solidFill>
              </a:rPr>
              <a:t>In the Haber process the pressure is set as </a:t>
            </a:r>
            <a:r>
              <a:rPr lang="en-GB" altLang="zh-CN" u="sng" dirty="0">
                <a:solidFill>
                  <a:srgbClr val="FF0000"/>
                </a:solidFill>
              </a:rPr>
              <a:t>high as possible</a:t>
            </a:r>
            <a:r>
              <a:rPr lang="en-GB" altLang="zh-CN" dirty="0">
                <a:solidFill>
                  <a:srgbClr val="FF0000"/>
                </a:solidFill>
              </a:rPr>
              <a:t> to give the </a:t>
            </a:r>
            <a:r>
              <a:rPr lang="en-GB" altLang="zh-CN" u="sng" dirty="0">
                <a:solidFill>
                  <a:srgbClr val="FF0000"/>
                </a:solidFill>
              </a:rPr>
              <a:t>best % yield</a:t>
            </a:r>
            <a:r>
              <a:rPr lang="en-GB" altLang="zh-CN" dirty="0">
                <a:solidFill>
                  <a:srgbClr val="FF0000"/>
                </a:solidFill>
              </a:rPr>
              <a:t>.</a:t>
            </a:r>
            <a:endParaRPr lang="en-GB" altLang="zh-CN" dirty="0">
              <a:solidFill>
                <a:srgbClr val="FF0000"/>
              </a:solidFill>
            </a:endParaRPr>
          </a:p>
          <a:p>
            <a:pPr>
              <a:lnSpc>
                <a:spcPct val="90000"/>
              </a:lnSpc>
            </a:pPr>
            <a:r>
              <a:rPr lang="en-GB" altLang="zh-CN" dirty="0"/>
              <a:t>High pressure containers are VERY expensive.</a:t>
            </a:r>
            <a:endParaRPr lang="en-GB" altLang="zh-CN" dirty="0"/>
          </a:p>
          <a:p>
            <a:pPr>
              <a:lnSpc>
                <a:spcPct val="90000"/>
              </a:lnSpc>
            </a:pPr>
            <a:r>
              <a:rPr lang="en-GB" altLang="zh-CN" dirty="0"/>
              <a:t>It could be possible to carry out the reaction at 1000 atmospheres – but this would not be economical (it would cost more than the product is worth).</a:t>
            </a:r>
            <a:endParaRPr lang="en-GB" altLang="zh-CN" dirty="0"/>
          </a:p>
          <a:p>
            <a:pPr>
              <a:lnSpc>
                <a:spcPct val="90000"/>
              </a:lnSpc>
            </a:pPr>
            <a:r>
              <a:rPr lang="en-GB" altLang="zh-CN" dirty="0">
                <a:solidFill>
                  <a:srgbClr val="FF0000"/>
                </a:solidFill>
              </a:rPr>
              <a:t>The typical pressure used is 200 to 350 atmospheres.</a:t>
            </a:r>
            <a:endParaRPr lang="en-GB" altLang="zh-C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fontScale="90000"/>
          </a:bodyPr>
          <a:lstStyle/>
          <a:p>
            <a:pPr fontAlgn="auto">
              <a:spcAft>
                <a:spcPts val="0"/>
              </a:spcAft>
              <a:defRPr/>
            </a:pPr>
            <a:r>
              <a:rPr lang="en-GB" sz="4000" dirty="0"/>
              <a:t>Improving</a:t>
            </a:r>
            <a:r>
              <a:rPr lang="en-GB" sz="3800" dirty="0"/>
              <a:t> the yield of ammonia in the Haber process</a:t>
            </a:r>
            <a:endParaRPr lang="en-GB" sz="3800" dirty="0"/>
          </a:p>
        </p:txBody>
      </p:sp>
      <p:sp>
        <p:nvSpPr>
          <p:cNvPr id="16387" name="Rectangle 3"/>
          <p:cNvSpPr>
            <a:spLocks noGrp="1" noChangeArrowheads="1"/>
          </p:cNvSpPr>
          <p:nvPr>
            <p:ph idx="1"/>
          </p:nvPr>
        </p:nvSpPr>
        <p:spPr/>
        <p:txBody>
          <a:bodyPr/>
          <a:lstStyle/>
          <a:p>
            <a:r>
              <a:rPr lang="en-GB" altLang="zh-CN" dirty="0">
                <a:solidFill>
                  <a:schemeClr val="tx1"/>
                </a:solidFill>
              </a:rPr>
              <a:t>The reaction produces heat when it moves to the right.</a:t>
            </a:r>
            <a:endParaRPr lang="en-GB" altLang="zh-CN" dirty="0">
              <a:solidFill>
                <a:schemeClr val="tx1"/>
              </a:solidFill>
            </a:endParaRPr>
          </a:p>
          <a:p>
            <a:r>
              <a:rPr lang="en-GB" altLang="zh-CN" dirty="0">
                <a:solidFill>
                  <a:schemeClr val="tx1"/>
                </a:solidFill>
              </a:rPr>
              <a:t>This means that a LOWER temperature would favour the forward reaction, BUT….</a:t>
            </a:r>
            <a:endParaRPr lang="en-GB" altLang="zh-CN" dirty="0">
              <a:solidFill>
                <a:schemeClr val="tx1"/>
              </a:solidFill>
            </a:endParaRPr>
          </a:p>
          <a:p>
            <a:r>
              <a:rPr lang="en-GB" altLang="zh-CN" dirty="0">
                <a:solidFill>
                  <a:schemeClr val="tx1"/>
                </a:solidFill>
              </a:rPr>
              <a:t>Reactions go slower at lower temperatures!</a:t>
            </a:r>
            <a:endParaRPr lang="en-GB" altLang="zh-CN" dirty="0">
              <a:solidFill>
                <a:schemeClr val="tx1"/>
              </a:solidFill>
            </a:endParaRPr>
          </a:p>
          <a:p>
            <a:r>
              <a:rPr lang="en-GB" altLang="zh-CN" dirty="0">
                <a:solidFill>
                  <a:srgbClr val="FF0000"/>
                </a:solidFill>
              </a:rPr>
              <a:t>In operating the Haber process you have to decide what is more important, the higher YIELD you can get at lower temperatures or the higher RATE at higher temperatures.</a:t>
            </a:r>
            <a:endParaRPr lang="en-GB" altLang="zh-C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l"/>
            </a:pPr>
            <a:r>
              <a:rPr lang="en-US" sz="2800" dirty="0"/>
              <a:t> Irreversible reactions: Products are more energetically favorable, highly negative ΔH</a:t>
            </a:r>
            <a:r>
              <a:rPr lang="zh-CN" altLang="en-US" sz="2800" dirty="0"/>
              <a:t>，</a:t>
            </a:r>
            <a:r>
              <a:rPr lang="en-US" altLang="zh-CN" sz="2800" dirty="0"/>
              <a:t> </a:t>
            </a:r>
            <a:r>
              <a:rPr lang="en-US" sz="2800" dirty="0"/>
              <a:t>low E</a:t>
            </a:r>
            <a:r>
              <a:rPr lang="en-US" sz="2800" baseline="-25000" dirty="0"/>
              <a:t>a</a:t>
            </a:r>
            <a:r>
              <a:rPr lang="en-US" sz="2800" dirty="0"/>
              <a:t>, reactions go to completion. </a:t>
            </a:r>
            <a:endParaRPr lang="en-US" sz="2800" dirty="0"/>
          </a:p>
          <a:p>
            <a:pPr>
              <a:buNone/>
            </a:pPr>
            <a:r>
              <a:rPr lang="en-US" sz="2800" dirty="0">
                <a:solidFill>
                  <a:schemeClr val="tx1"/>
                </a:solidFill>
              </a:rPr>
              <a:t>                 H</a:t>
            </a:r>
            <a:r>
              <a:rPr lang="en-US" sz="2800" baseline="30000" dirty="0">
                <a:solidFill>
                  <a:schemeClr val="tx1"/>
                </a:solidFill>
              </a:rPr>
              <a:t>+</a:t>
            </a:r>
            <a:r>
              <a:rPr lang="en-US" sz="2800" dirty="0">
                <a:solidFill>
                  <a:schemeClr val="tx1"/>
                </a:solidFill>
              </a:rPr>
              <a:t>   +   OH</a:t>
            </a:r>
            <a:r>
              <a:rPr lang="en-US" sz="2800" baseline="30000" dirty="0">
                <a:solidFill>
                  <a:schemeClr val="tx1"/>
                </a:solidFill>
              </a:rPr>
              <a:t>-  </a:t>
            </a:r>
            <a:r>
              <a:rPr lang="en-US" sz="2800" dirty="0">
                <a:solidFill>
                  <a:schemeClr val="tx1"/>
                </a:solidFill>
              </a:rPr>
              <a:t>      H</a:t>
            </a:r>
            <a:r>
              <a:rPr lang="en-US" sz="2800" baseline="-25000" dirty="0">
                <a:solidFill>
                  <a:schemeClr val="tx1"/>
                </a:solidFill>
              </a:rPr>
              <a:t>2</a:t>
            </a:r>
            <a:r>
              <a:rPr lang="en-US" sz="2800" dirty="0">
                <a:solidFill>
                  <a:schemeClr val="tx1"/>
                </a:solidFill>
              </a:rPr>
              <a:t>O</a:t>
            </a:r>
            <a:endParaRPr lang="en-US" sz="2800" dirty="0">
              <a:solidFill>
                <a:schemeClr val="tx1"/>
              </a:solidFill>
            </a:endParaRPr>
          </a:p>
          <a:p>
            <a:pPr>
              <a:buNone/>
            </a:pPr>
            <a:endParaRPr lang="en-US" sz="2800" dirty="0"/>
          </a:p>
          <a:p>
            <a:pPr>
              <a:buFont typeface="Wingdings" panose="05000000000000000000" pitchFamily="2" charset="2"/>
              <a:buChar char="l"/>
            </a:pPr>
            <a:r>
              <a:rPr lang="en-US" sz="2800" dirty="0"/>
              <a:t>Reversible reactions: reactants and products have similar magnitude of enthalpy.</a:t>
            </a:r>
            <a:endParaRPr lang="en-US" sz="2800" dirty="0"/>
          </a:p>
        </p:txBody>
      </p:sp>
      <p:sp>
        <p:nvSpPr>
          <p:cNvPr id="3" name="Title 2"/>
          <p:cNvSpPr>
            <a:spLocks noGrp="1"/>
          </p:cNvSpPr>
          <p:nvPr>
            <p:ph type="title"/>
          </p:nvPr>
        </p:nvSpPr>
        <p:spPr>
          <a:xfrm>
            <a:off x="380999" y="355847"/>
            <a:ext cx="8381260" cy="1054394"/>
          </a:xfrm>
        </p:spPr>
        <p:txBody>
          <a:bodyPr/>
          <a:lstStyle/>
          <a:p>
            <a:r>
              <a:rPr lang="en-US" dirty="0"/>
              <a:t>Irreversible &amp; Reversible reaction</a:t>
            </a:r>
            <a:endParaRPr lang="en-US" dirty="0"/>
          </a:p>
        </p:txBody>
      </p:sp>
      <p:sp>
        <p:nvSpPr>
          <p:cNvPr id="4" name="Slide Number Placeholder 3"/>
          <p:cNvSpPr>
            <a:spLocks noGrp="1"/>
          </p:cNvSpPr>
          <p:nvPr>
            <p:ph type="sldNum" sz="quarter" idx="12"/>
          </p:nvPr>
        </p:nvSpPr>
        <p:spPr/>
        <p:txBody>
          <a:bodyPr/>
          <a:lstStyle/>
          <a:p>
            <a:fld id="{F7886C9C-DC18-4195-8FD5-A50AA931D419}" type="slidenum">
              <a:rPr lang="en-US" smtClean="0"/>
            </a:fld>
            <a:endParaRPr lang="en-US" dirty="0"/>
          </a:p>
        </p:txBody>
      </p:sp>
      <p:cxnSp>
        <p:nvCxnSpPr>
          <p:cNvPr id="6" name="直接箭头连接符 5"/>
          <p:cNvCxnSpPr/>
          <p:nvPr/>
        </p:nvCxnSpPr>
        <p:spPr>
          <a:xfrm>
            <a:off x="4247535" y="3377381"/>
            <a:ext cx="589935" cy="1588"/>
          </a:xfrm>
          <a:prstGeom prst="straightConnector1">
            <a:avLst/>
          </a:prstGeom>
          <a:ln w="28575">
            <a:tailEnd type="arrow"/>
          </a:ln>
        </p:spPr>
        <p:style>
          <a:lnRef idx="2">
            <a:schemeClr val="dk1"/>
          </a:lnRef>
          <a:fillRef idx="0">
            <a:schemeClr val="dk1"/>
          </a:fillRef>
          <a:effectRef idx="1">
            <a:schemeClr val="dk1"/>
          </a:effectRef>
          <a:fontRef idx="minor">
            <a:schemeClr val="tx1"/>
          </a:fontRef>
        </p:style>
      </p:cxnSp>
      <p:grpSp>
        <p:nvGrpSpPr>
          <p:cNvPr id="25" name="组合 24"/>
          <p:cNvGrpSpPr/>
          <p:nvPr/>
        </p:nvGrpSpPr>
        <p:grpSpPr>
          <a:xfrm>
            <a:off x="2283080" y="5465067"/>
            <a:ext cx="5108779" cy="461665"/>
            <a:chOff x="2368653" y="5397910"/>
            <a:chExt cx="5108779" cy="461665"/>
          </a:xfrm>
        </p:grpSpPr>
        <p:sp>
          <p:nvSpPr>
            <p:cNvPr id="8" name="TextBox 7"/>
            <p:cNvSpPr txBox="1"/>
            <p:nvPr/>
          </p:nvSpPr>
          <p:spPr>
            <a:xfrm>
              <a:off x="2368653" y="5397910"/>
              <a:ext cx="5108779" cy="461665"/>
            </a:xfrm>
            <a:prstGeom prst="rect">
              <a:avLst/>
            </a:prstGeom>
            <a:noFill/>
          </p:spPr>
          <p:txBody>
            <a:bodyPr wrap="square" rtlCol="0">
              <a:spAutoFit/>
            </a:bodyPr>
            <a:lstStyle/>
            <a:p>
              <a:r>
                <a:rPr lang="en-US" sz="2400" dirty="0"/>
                <a:t>NH</a:t>
              </a:r>
              <a:r>
                <a:rPr lang="en-US" sz="2400" baseline="-25000" dirty="0"/>
                <a:t>3</a:t>
              </a:r>
              <a:r>
                <a:rPr lang="en-US" sz="2400" dirty="0"/>
                <a:t> (g)  + HCl (g)               NH</a:t>
              </a:r>
              <a:r>
                <a:rPr lang="en-US" sz="2400" baseline="-25000" dirty="0"/>
                <a:t>4</a:t>
              </a:r>
              <a:r>
                <a:rPr lang="en-US" sz="2400" dirty="0"/>
                <a:t>Cl (s)</a:t>
              </a:r>
              <a:endParaRPr lang="en-US" sz="2400" dirty="0"/>
            </a:p>
          </p:txBody>
        </p:sp>
        <p:grpSp>
          <p:nvGrpSpPr>
            <p:cNvPr id="17" name="Group 21"/>
            <p:cNvGrpSpPr/>
            <p:nvPr/>
          </p:nvGrpSpPr>
          <p:grpSpPr>
            <a:xfrm>
              <a:off x="3719669" y="5397910"/>
              <a:ext cx="3757763" cy="461665"/>
              <a:chOff x="2016360" y="1086804"/>
              <a:chExt cx="3757763" cy="461665"/>
            </a:xfrm>
          </p:grpSpPr>
          <p:sp>
            <p:nvSpPr>
              <p:cNvPr id="18" name="TextBox 17"/>
              <p:cNvSpPr txBox="1"/>
              <p:nvPr/>
            </p:nvSpPr>
            <p:spPr>
              <a:xfrm>
                <a:off x="2016360" y="1086804"/>
                <a:ext cx="3757763" cy="461665"/>
              </a:xfrm>
              <a:prstGeom prst="rect">
                <a:avLst/>
              </a:prstGeom>
              <a:noFill/>
            </p:spPr>
            <p:txBody>
              <a:bodyPr wrap="square" rtlCol="0">
                <a:spAutoFit/>
              </a:bodyPr>
              <a:lstStyle/>
              <a:p>
                <a:r>
                  <a:rPr lang="en-US" sz="2400" dirty="0"/>
                  <a:t>                </a:t>
                </a:r>
                <a:endParaRPr lang="en-US" sz="2400" dirty="0"/>
              </a:p>
            </p:txBody>
          </p:sp>
          <p:grpSp>
            <p:nvGrpSpPr>
              <p:cNvPr id="19" name="Group 14"/>
              <p:cNvGrpSpPr/>
              <p:nvPr/>
            </p:nvGrpSpPr>
            <p:grpSpPr>
              <a:xfrm>
                <a:off x="3063819" y="1191557"/>
                <a:ext cx="746315" cy="91658"/>
                <a:chOff x="3063819" y="1191557"/>
                <a:chExt cx="746315" cy="91658"/>
              </a:xfrm>
            </p:grpSpPr>
            <p:cxnSp>
              <p:nvCxnSpPr>
                <p:cNvPr id="23" name="Straight Connector 11"/>
                <p:cNvCxnSpPr/>
                <p:nvPr/>
              </p:nvCxnSpPr>
              <p:spPr>
                <a:xfrm>
                  <a:off x="3063819" y="1283215"/>
                  <a:ext cx="746315"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13"/>
                <p:cNvCxnSpPr/>
                <p:nvPr/>
              </p:nvCxnSpPr>
              <p:spPr>
                <a:xfrm flipH="1" flipV="1">
                  <a:off x="3666111" y="1191557"/>
                  <a:ext cx="130932" cy="916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20" name="Group 18"/>
              <p:cNvGrpSpPr/>
              <p:nvPr/>
            </p:nvGrpSpPr>
            <p:grpSpPr>
              <a:xfrm flipH="1" flipV="1">
                <a:off x="3063819" y="1384794"/>
                <a:ext cx="746315" cy="91658"/>
                <a:chOff x="3050728" y="1191557"/>
                <a:chExt cx="746315" cy="91658"/>
              </a:xfrm>
            </p:grpSpPr>
            <p:cxnSp>
              <p:nvCxnSpPr>
                <p:cNvPr id="21" name="Straight Connector 19"/>
                <p:cNvCxnSpPr/>
                <p:nvPr/>
              </p:nvCxnSpPr>
              <p:spPr>
                <a:xfrm>
                  <a:off x="3050728" y="1283215"/>
                  <a:ext cx="746315"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0"/>
                <p:cNvCxnSpPr/>
                <p:nvPr/>
              </p:nvCxnSpPr>
              <p:spPr>
                <a:xfrm flipH="1" flipV="1">
                  <a:off x="3666111" y="1191557"/>
                  <a:ext cx="130932" cy="916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Jan23_04"/>
          <p:cNvPicPr>
            <a:picLocks noChangeAspect="1" noChangeArrowheads="1"/>
          </p:cNvPicPr>
          <p:nvPr/>
        </p:nvPicPr>
        <p:blipFill>
          <a:blip r:embed="rId1" cstate="email">
            <a:extLst>
              <a:ext uri="{28A0092B-C50C-407E-A947-70E740481C1C}">
                <a14:useLocalDpi xmlns:a14="http://schemas.microsoft.com/office/drawing/2010/main" val="0"/>
              </a:ext>
            </a:extLst>
          </a:blip>
          <a:srcRect/>
          <a:stretch>
            <a:fillRect/>
          </a:stretch>
        </p:blipFill>
        <p:spPr bwMode="auto">
          <a:xfrm>
            <a:off x="250825" y="928688"/>
            <a:ext cx="8178800" cy="550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pPr fontAlgn="auto">
              <a:spcAft>
                <a:spcPts val="0"/>
              </a:spcAft>
              <a:defRPr/>
            </a:pPr>
            <a:r>
              <a:rPr lang="en-GB" sz="4000" dirty="0"/>
              <a:t>Improving</a:t>
            </a:r>
            <a:r>
              <a:rPr lang="en-GB" sz="3800" dirty="0"/>
              <a:t> the yield of ammonia in the Haber process</a:t>
            </a:r>
            <a:endParaRPr lang="en-GB" sz="3800" dirty="0"/>
          </a:p>
        </p:txBody>
      </p:sp>
      <p:sp>
        <p:nvSpPr>
          <p:cNvPr id="17411" name="Rectangle 3"/>
          <p:cNvSpPr>
            <a:spLocks noGrp="1" noChangeArrowheads="1"/>
          </p:cNvSpPr>
          <p:nvPr>
            <p:ph idx="1"/>
          </p:nvPr>
        </p:nvSpPr>
        <p:spPr/>
        <p:txBody>
          <a:bodyPr/>
          <a:lstStyle/>
          <a:p>
            <a:r>
              <a:rPr lang="en-GB" altLang="zh-CN" dirty="0">
                <a:solidFill>
                  <a:schemeClr val="tx1"/>
                </a:solidFill>
              </a:rPr>
              <a:t>In order to get ammonia produced at a quicker RATE the reaction is carried out at a high temperature (450</a:t>
            </a:r>
            <a:r>
              <a:rPr lang="en-GB" altLang="zh-CN" baseline="36000" dirty="0">
                <a:solidFill>
                  <a:schemeClr val="tx1"/>
                </a:solidFill>
              </a:rPr>
              <a:t>o</a:t>
            </a:r>
            <a:r>
              <a:rPr lang="en-GB" altLang="zh-CN" dirty="0">
                <a:solidFill>
                  <a:schemeClr val="tx1"/>
                </a:solidFill>
              </a:rPr>
              <a:t>C).</a:t>
            </a:r>
            <a:endParaRPr lang="en-GB" altLang="zh-CN" dirty="0">
              <a:solidFill>
                <a:schemeClr val="tx1"/>
              </a:solidFill>
            </a:endParaRPr>
          </a:p>
          <a:p>
            <a:r>
              <a:rPr lang="en-GB" altLang="zh-CN" dirty="0">
                <a:solidFill>
                  <a:schemeClr val="tx1"/>
                </a:solidFill>
              </a:rPr>
              <a:t>It is better to get just a 10% yield in 20 seconds (at a high temperature) that a 20% in 60 seconds (at a lower temperature)</a:t>
            </a:r>
            <a:endParaRPr lang="en-GB" altLang="zh-CN"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F7886C9C-DC18-4195-8FD5-A50AA931D419}" type="slidenum">
              <a:rPr lang="en-US" smtClean="0"/>
            </a:fld>
            <a:endParaRPr lang="en-US"/>
          </a:p>
        </p:txBody>
      </p:sp>
      <p:sp>
        <p:nvSpPr>
          <p:cNvPr id="4" name="标题 3"/>
          <p:cNvSpPr>
            <a:spLocks noGrp="1"/>
          </p:cNvSpPr>
          <p:nvPr>
            <p:ph type="title"/>
          </p:nvPr>
        </p:nvSpPr>
        <p:spPr/>
        <p:txBody>
          <a:bodyPr/>
          <a:lstStyle/>
          <a:p>
            <a:r>
              <a:rPr lang="en-US" altLang="zh-CN" dirty="0"/>
              <a:t>Compromised conditions</a:t>
            </a:r>
            <a:endParaRPr lang="zh-CN" altLang="en-US" dirty="0"/>
          </a:p>
        </p:txBody>
      </p:sp>
      <p:pic>
        <p:nvPicPr>
          <p:cNvPr id="2050" name="Picture 2"/>
          <p:cNvPicPr>
            <a:picLocks noGrp="1" noChangeAspect="1" noChangeArrowheads="1"/>
          </p:cNvPicPr>
          <p:nvPr>
            <p:ph idx="1"/>
          </p:nvPr>
        </p:nvPicPr>
        <p:blipFill>
          <a:blip r:embed="rId1"/>
          <a:srcRect/>
          <a:stretch>
            <a:fillRect/>
          </a:stretch>
        </p:blipFill>
        <p:spPr bwMode="auto">
          <a:xfrm>
            <a:off x="2346325" y="1649450"/>
            <a:ext cx="4476750" cy="3914775"/>
          </a:xfrm>
          <a:prstGeom prst="rect">
            <a:avLst/>
          </a:prstGeom>
          <a:noFill/>
          <a:ln w="9525">
            <a:noFill/>
            <a:miter lim="800000"/>
            <a:headEnd/>
            <a:tailEnd/>
          </a:ln>
          <a:effectLst/>
        </p:spPr>
      </p:pic>
      <p:grpSp>
        <p:nvGrpSpPr>
          <p:cNvPr id="8" name="组合 7"/>
          <p:cNvGrpSpPr/>
          <p:nvPr/>
        </p:nvGrpSpPr>
        <p:grpSpPr>
          <a:xfrm>
            <a:off x="1703074" y="5580850"/>
            <a:ext cx="6258363" cy="998675"/>
            <a:chOff x="1703074" y="5580850"/>
            <a:chExt cx="6258363" cy="998675"/>
          </a:xfrm>
        </p:grpSpPr>
        <p:pic>
          <p:nvPicPr>
            <p:cNvPr id="2051" name="Picture 3"/>
            <p:cNvPicPr>
              <a:picLocks noChangeAspect="1" noChangeArrowheads="1"/>
            </p:cNvPicPr>
            <p:nvPr/>
          </p:nvPicPr>
          <p:blipFill>
            <a:blip r:embed="rId2"/>
            <a:srcRect/>
            <a:stretch>
              <a:fillRect/>
            </a:stretch>
          </p:blipFill>
          <p:spPr bwMode="auto">
            <a:xfrm>
              <a:off x="1703074" y="5580850"/>
              <a:ext cx="6258363" cy="998675"/>
            </a:xfrm>
            <a:prstGeom prst="rect">
              <a:avLst/>
            </a:prstGeom>
            <a:noFill/>
            <a:ln w="9525">
              <a:noFill/>
              <a:miter lim="800000"/>
              <a:headEnd/>
              <a:tailEnd/>
            </a:ln>
            <a:effectLst/>
          </p:spPr>
        </p:pic>
        <p:sp>
          <p:nvSpPr>
            <p:cNvPr id="7" name="矩形 6"/>
            <p:cNvSpPr/>
            <p:nvPr/>
          </p:nvSpPr>
          <p:spPr>
            <a:xfrm>
              <a:off x="4370345" y="6222080"/>
              <a:ext cx="3574467" cy="3491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6"/>
          <p:cNvSpPr>
            <a:spLocks noGrp="1" noChangeArrowheads="1"/>
          </p:cNvSpPr>
          <p:nvPr>
            <p:ph type="body" sz="half" idx="2"/>
          </p:nvPr>
        </p:nvSpPr>
        <p:spPr/>
        <p:txBody>
          <a:bodyPr/>
          <a:lstStyle/>
          <a:p>
            <a:pPr>
              <a:lnSpc>
                <a:spcPct val="90000"/>
              </a:lnSpc>
            </a:pPr>
            <a:r>
              <a:rPr lang="en-GB" altLang="zh-CN" dirty="0"/>
              <a:t>It took over 6500 experiments at different temperatures and pressures carried out by the German Carl Bosch to work all this lot out.</a:t>
            </a:r>
            <a:endParaRPr lang="en-GB" altLang="zh-CN" dirty="0"/>
          </a:p>
          <a:p>
            <a:pPr>
              <a:lnSpc>
                <a:spcPct val="90000"/>
              </a:lnSpc>
            </a:pPr>
            <a:r>
              <a:rPr lang="en-GB" altLang="zh-CN" dirty="0"/>
              <a:t>He got a Nobel Prize for it in 1931!</a:t>
            </a:r>
            <a:endParaRPr lang="en-GB" altLang="zh-CN" dirty="0"/>
          </a:p>
          <a:p>
            <a:pPr>
              <a:lnSpc>
                <a:spcPct val="90000"/>
              </a:lnSpc>
            </a:pPr>
            <a:r>
              <a:rPr lang="en-GB" altLang="zh-CN" dirty="0"/>
              <a:t>(Haber got his Nobel Prize in 1918)</a:t>
            </a:r>
            <a:endParaRPr lang="en-GB" altLang="zh-CN" dirty="0"/>
          </a:p>
        </p:txBody>
      </p:sp>
      <p:pic>
        <p:nvPicPr>
          <p:cNvPr id="18436" name="Picture 8" descr="carl_bosch"/>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8313" y="928688"/>
            <a:ext cx="3959225" cy="516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28625" y="334963"/>
            <a:ext cx="8229600" cy="1139825"/>
          </a:xfrm>
        </p:spPr>
        <p:txBody>
          <a:bodyPr>
            <a:normAutofit fontScale="90000"/>
          </a:bodyPr>
          <a:lstStyle/>
          <a:p>
            <a:pPr fontAlgn="auto">
              <a:spcAft>
                <a:spcPts val="0"/>
              </a:spcAft>
              <a:defRPr/>
            </a:pPr>
            <a:r>
              <a:rPr lang="en-GB" sz="3800" dirty="0"/>
              <a:t>Other ways of increasing the yield in the Haber process</a:t>
            </a:r>
            <a:endParaRPr lang="en-GB" sz="3800" dirty="0"/>
          </a:p>
        </p:txBody>
      </p:sp>
      <p:pic>
        <p:nvPicPr>
          <p:cNvPr id="19459" name="Picture 5" descr="Jan23_03"/>
          <p:cNvPicPr>
            <a:picLocks noGrp="1" noChangeAspect="1" noChangeArrowheads="1"/>
          </p:cNvPicPr>
          <p:nvPr>
            <p:ph sz="half" idx="1"/>
          </p:nvPr>
        </p:nvPicPr>
        <p:blipFill>
          <a:blip r:embed="rId1" cstate="email">
            <a:extLst>
              <a:ext uri="{28A0092B-C50C-407E-A947-70E740481C1C}">
                <a14:useLocalDpi xmlns:a14="http://schemas.microsoft.com/office/drawing/2010/main" val="0"/>
              </a:ext>
            </a:extLst>
          </a:blip>
          <a:srcRect/>
          <a:stretch>
            <a:fillRect/>
          </a:stretch>
        </p:blipFill>
        <p:spPr>
          <a:xfrm>
            <a:off x="357188" y="1785938"/>
            <a:ext cx="3889375" cy="4465637"/>
          </a:xfrm>
          <a:noFill/>
        </p:spPr>
      </p:pic>
      <p:sp>
        <p:nvSpPr>
          <p:cNvPr id="19460" name="Rectangle 3"/>
          <p:cNvSpPr>
            <a:spLocks noGrp="1" noChangeArrowheads="1"/>
          </p:cNvSpPr>
          <p:nvPr>
            <p:ph type="body" sz="half" idx="2"/>
          </p:nvPr>
        </p:nvSpPr>
        <p:spPr>
          <a:xfrm>
            <a:off x="4643438" y="1857375"/>
            <a:ext cx="4038600" cy="4530725"/>
          </a:xfrm>
        </p:spPr>
        <p:txBody>
          <a:bodyPr/>
          <a:lstStyle/>
          <a:p>
            <a:pPr>
              <a:lnSpc>
                <a:spcPct val="90000"/>
              </a:lnSpc>
            </a:pPr>
            <a:r>
              <a:rPr lang="en-GB" altLang="zh-CN" dirty="0">
                <a:solidFill>
                  <a:schemeClr val="tx1"/>
                </a:solidFill>
              </a:rPr>
              <a:t>An </a:t>
            </a:r>
            <a:r>
              <a:rPr lang="en-GB" altLang="zh-CN" b="1" dirty="0">
                <a:solidFill>
                  <a:srgbClr val="FF0000"/>
                </a:solidFill>
              </a:rPr>
              <a:t>IRON catalyst </a:t>
            </a:r>
            <a:r>
              <a:rPr lang="en-GB" altLang="zh-CN" dirty="0">
                <a:solidFill>
                  <a:schemeClr val="tx1"/>
                </a:solidFill>
              </a:rPr>
              <a:t>makes the reaction occur more quickly, (it does not affect the % yield i.e. the position of the dynamic equilibrium).</a:t>
            </a:r>
            <a:endParaRPr lang="en-GB" altLang="zh-CN" dirty="0">
              <a:solidFill>
                <a:schemeClr val="tx1"/>
              </a:solidFill>
            </a:endParaRPr>
          </a:p>
          <a:p>
            <a:pPr>
              <a:lnSpc>
                <a:spcPct val="90000"/>
              </a:lnSpc>
            </a:pPr>
            <a:r>
              <a:rPr lang="en-GB" altLang="zh-CN" dirty="0">
                <a:solidFill>
                  <a:schemeClr val="tx1"/>
                </a:solidFill>
              </a:rPr>
              <a:t>Without the catalyst the temperature would have to be much higher (this would lower the yield).</a:t>
            </a:r>
            <a:endParaRPr lang="en-GB" altLang="zh-CN"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pPr fontAlgn="auto">
              <a:spcAft>
                <a:spcPts val="0"/>
              </a:spcAft>
              <a:defRPr/>
            </a:pPr>
            <a:r>
              <a:rPr lang="en-GB" sz="3800" dirty="0"/>
              <a:t>Other ways of increasing the yield in the Haber process</a:t>
            </a:r>
            <a:endParaRPr lang="en-GB" sz="3800" dirty="0"/>
          </a:p>
        </p:txBody>
      </p:sp>
      <p:sp>
        <p:nvSpPr>
          <p:cNvPr id="20483" name="Rectangle 3"/>
          <p:cNvSpPr>
            <a:spLocks noGrp="1" noChangeArrowheads="1"/>
          </p:cNvSpPr>
          <p:nvPr>
            <p:ph idx="1"/>
          </p:nvPr>
        </p:nvSpPr>
        <p:spPr/>
        <p:txBody>
          <a:bodyPr/>
          <a:lstStyle/>
          <a:p>
            <a:endParaRPr lang="en-GB" altLang="zh-CN" dirty="0">
              <a:solidFill>
                <a:srgbClr val="FF0000"/>
              </a:solidFill>
            </a:endParaRPr>
          </a:p>
          <a:p>
            <a:r>
              <a:rPr lang="en-GB" altLang="zh-CN" dirty="0">
                <a:solidFill>
                  <a:schemeClr val="tx1"/>
                </a:solidFill>
              </a:rPr>
              <a:t>Removing the ammonia from the system also pushes the reaction to the right so more ammonia is produced to replace it.</a:t>
            </a:r>
            <a:endParaRPr lang="en-GB" altLang="zh-CN" dirty="0">
              <a:solidFill>
                <a:schemeClr val="tx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38969" y="392113"/>
            <a:ext cx="7772400" cy="1143000"/>
          </a:xfrm>
          <a:ln>
            <a:miter lim="800000"/>
          </a:ln>
        </p:spPr>
        <p:txBody>
          <a:bodyPr/>
          <a:lstStyle/>
          <a:p>
            <a:pPr>
              <a:defRPr/>
            </a:pPr>
            <a:r>
              <a:rPr lang="en-US" altLang="zh-CN" dirty="0">
                <a:solidFill>
                  <a:prstClr val="white"/>
                </a:solidFill>
              </a:rPr>
              <a:t>Contact process</a:t>
            </a:r>
            <a:endParaRPr lang="en-GB" dirty="0">
              <a:latin typeface="Comic Sans MS" panose="030F0702030302020204" pitchFamily="66" charset="0"/>
            </a:endParaRPr>
          </a:p>
        </p:txBody>
      </p:sp>
      <p:sp>
        <p:nvSpPr>
          <p:cNvPr id="8195" name="Text Box 3"/>
          <p:cNvSpPr txBox="1">
            <a:spLocks noChangeArrowheads="1"/>
          </p:cNvSpPr>
          <p:nvPr/>
        </p:nvSpPr>
        <p:spPr bwMode="auto">
          <a:xfrm>
            <a:off x="3810000" y="1560513"/>
            <a:ext cx="14303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sz="3200" b="1"/>
              <a:t>H</a:t>
            </a:r>
            <a:r>
              <a:rPr lang="en-GB" altLang="zh-CN" sz="3200" b="1" baseline="-25000"/>
              <a:t>2</a:t>
            </a:r>
            <a:r>
              <a:rPr lang="en-GB" altLang="zh-CN" sz="3200" b="1"/>
              <a:t>SO</a:t>
            </a:r>
            <a:r>
              <a:rPr lang="en-GB" altLang="zh-CN" sz="3200" b="1" baseline="-25000"/>
              <a:t>4</a:t>
            </a:r>
            <a:endParaRPr lang="en-GB" altLang="zh-CN" b="1"/>
          </a:p>
        </p:txBody>
      </p:sp>
      <p:sp>
        <p:nvSpPr>
          <p:cNvPr id="8196" name="Text Box 4"/>
          <p:cNvSpPr txBox="1">
            <a:spLocks noChangeArrowheads="1"/>
          </p:cNvSpPr>
          <p:nvPr/>
        </p:nvSpPr>
        <p:spPr bwMode="auto">
          <a:xfrm>
            <a:off x="1143000" y="2900363"/>
            <a:ext cx="742315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buFontTx/>
              <a:buChar char="•"/>
            </a:pPr>
            <a:r>
              <a:rPr lang="en-GB" altLang="zh-CN" dirty="0"/>
              <a:t> commercially important raw material</a:t>
            </a:r>
            <a:endParaRPr lang="en-GB" altLang="zh-CN" dirty="0"/>
          </a:p>
          <a:p>
            <a:pPr>
              <a:buFontTx/>
              <a:buChar char="•"/>
            </a:pPr>
            <a:endParaRPr lang="en-GB" altLang="zh-CN" dirty="0"/>
          </a:p>
          <a:p>
            <a:pPr>
              <a:buFontTx/>
              <a:buChar char="•"/>
            </a:pPr>
            <a:r>
              <a:rPr lang="en-GB" altLang="zh-CN" dirty="0"/>
              <a:t> more sulfuric acid made than any other compound</a:t>
            </a:r>
            <a:endParaRPr lang="en-GB" altLang="zh-CN" dirty="0"/>
          </a:p>
          <a:p>
            <a:pPr>
              <a:buFontTx/>
              <a:buChar char="•"/>
            </a:pPr>
            <a:endParaRPr lang="en-GB" altLang="zh-CN" dirty="0"/>
          </a:p>
          <a:p>
            <a:pPr>
              <a:buFontTx/>
              <a:buChar char="•"/>
            </a:pPr>
            <a:r>
              <a:rPr lang="en-GB" altLang="zh-CN" dirty="0"/>
              <a:t> fertilisers, paints and pigments, detergents, </a:t>
            </a:r>
            <a:endParaRPr lang="en-GB" altLang="zh-CN" dirty="0"/>
          </a:p>
          <a:p>
            <a:r>
              <a:rPr lang="en-GB" altLang="zh-CN" dirty="0"/>
              <a:t>car batteries, laboratory acid</a:t>
            </a:r>
            <a:endParaRPr lang="en-GB"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373484"/>
            <a:ext cx="7772400" cy="1143000"/>
          </a:xfrm>
          <a:ln>
            <a:miter lim="800000"/>
          </a:ln>
        </p:spPr>
        <p:txBody>
          <a:bodyPr/>
          <a:lstStyle/>
          <a:p>
            <a:pPr>
              <a:defRPr/>
            </a:pPr>
            <a:r>
              <a:rPr lang="en-US" altLang="zh-CN" dirty="0">
                <a:solidFill>
                  <a:prstClr val="white"/>
                </a:solidFill>
              </a:rPr>
              <a:t>Contact process</a:t>
            </a:r>
            <a:endParaRPr lang="en-GB" dirty="0">
              <a:latin typeface="Comic Sans MS" panose="030F0702030302020204" pitchFamily="66" charset="0"/>
            </a:endParaRPr>
          </a:p>
        </p:txBody>
      </p:sp>
      <p:sp>
        <p:nvSpPr>
          <p:cNvPr id="10243" name="Text Box 3"/>
          <p:cNvSpPr txBox="1">
            <a:spLocks noChangeArrowheads="1"/>
          </p:cNvSpPr>
          <p:nvPr/>
        </p:nvSpPr>
        <p:spPr bwMode="auto">
          <a:xfrm>
            <a:off x="3810000" y="1560513"/>
            <a:ext cx="14303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sz="3200" b="1" dirty="0"/>
              <a:t>H</a:t>
            </a:r>
            <a:r>
              <a:rPr lang="en-GB" altLang="zh-CN" sz="3200" b="1" baseline="-25000" dirty="0"/>
              <a:t>2</a:t>
            </a:r>
            <a:r>
              <a:rPr lang="en-GB" altLang="zh-CN" sz="3200" b="1" dirty="0"/>
              <a:t>SO</a:t>
            </a:r>
            <a:r>
              <a:rPr lang="en-GB" altLang="zh-CN" sz="3200" b="1" baseline="-25000" dirty="0"/>
              <a:t>4</a:t>
            </a:r>
            <a:endParaRPr lang="en-GB" altLang="zh-CN" b="1" dirty="0"/>
          </a:p>
        </p:txBody>
      </p:sp>
      <p:sp>
        <p:nvSpPr>
          <p:cNvPr id="6148" name="Text Box 4"/>
          <p:cNvSpPr txBox="1">
            <a:spLocks noChangeArrowheads="1"/>
          </p:cNvSpPr>
          <p:nvPr/>
        </p:nvSpPr>
        <p:spPr bwMode="auto">
          <a:xfrm>
            <a:off x="3505200" y="3646488"/>
            <a:ext cx="2522538" cy="2227262"/>
          </a:xfrm>
          <a:prstGeom prst="rect">
            <a:avLst/>
          </a:prstGeom>
          <a:noFill/>
          <a:ln w="9525">
            <a:noFill/>
            <a:miter lim="800000"/>
          </a:ln>
          <a:effec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buFontTx/>
              <a:buChar char="•"/>
            </a:pPr>
            <a:r>
              <a:rPr lang="en-GB" altLang="zh-CN" sz="2800" dirty="0">
                <a:solidFill>
                  <a:srgbClr val="FF0000"/>
                </a:solidFill>
              </a:rPr>
              <a:t> </a:t>
            </a:r>
            <a:r>
              <a:rPr lang="en-GB" altLang="zh-CN" sz="2800" dirty="0">
                <a:solidFill>
                  <a:srgbClr val="FF0000"/>
                </a:solidFill>
                <a:effectLst>
                  <a:outerShdw blurRad="38100" dist="38100" dir="2700000" algn="tl">
                    <a:srgbClr val="C0C0C0"/>
                  </a:outerShdw>
                </a:effectLst>
              </a:rPr>
              <a:t>manufacture</a:t>
            </a:r>
            <a:endParaRPr lang="en-GB" altLang="zh-CN" sz="2800" dirty="0">
              <a:effectLst>
                <a:outerShdw blurRad="38100" dist="38100" dir="2700000" algn="tl">
                  <a:srgbClr val="C0C0C0"/>
                </a:outerShdw>
              </a:effectLst>
            </a:endParaRPr>
          </a:p>
          <a:p>
            <a:endParaRPr lang="en-GB" altLang="zh-CN" sz="2800" dirty="0">
              <a:effectLst>
                <a:outerShdw blurRad="38100" dist="38100" dir="2700000" algn="tl">
                  <a:srgbClr val="C0C0C0"/>
                </a:outerShdw>
              </a:effectLst>
            </a:endParaRPr>
          </a:p>
          <a:p>
            <a:pPr>
              <a:buFontTx/>
              <a:buChar char="•"/>
            </a:pPr>
            <a:r>
              <a:rPr lang="en-GB" altLang="zh-CN" sz="2800" dirty="0">
                <a:effectLst>
                  <a:outerShdw blurRad="38100" dist="38100" dir="2700000" algn="tl">
                    <a:srgbClr val="C0C0C0"/>
                  </a:outerShdw>
                </a:effectLst>
              </a:rPr>
              <a:t> properties</a:t>
            </a:r>
            <a:endParaRPr lang="en-GB" altLang="zh-CN" sz="2800" dirty="0">
              <a:effectLst>
                <a:outerShdw blurRad="38100" dist="38100" dir="2700000" algn="tl">
                  <a:srgbClr val="C0C0C0"/>
                </a:outerShdw>
              </a:effectLst>
            </a:endParaRPr>
          </a:p>
          <a:p>
            <a:pPr>
              <a:buFontTx/>
              <a:buChar char="•"/>
            </a:pPr>
            <a:endParaRPr lang="en-GB" altLang="zh-CN" sz="2800" dirty="0">
              <a:effectLst>
                <a:outerShdw blurRad="38100" dist="38100" dir="2700000" algn="tl">
                  <a:srgbClr val="C0C0C0"/>
                </a:outerShdw>
              </a:effectLst>
            </a:endParaRPr>
          </a:p>
          <a:p>
            <a:pPr>
              <a:buFontTx/>
              <a:buChar char="•"/>
            </a:pPr>
            <a:r>
              <a:rPr lang="en-GB" altLang="zh-CN" sz="2800" dirty="0">
                <a:effectLst>
                  <a:outerShdw blurRad="38100" dist="38100" dir="2700000" algn="tl">
                    <a:srgbClr val="C0C0C0"/>
                  </a:outerShdw>
                </a:effectLst>
              </a:rPr>
              <a:t> uses</a:t>
            </a:r>
            <a:endParaRPr lang="en-GB" altLang="zh-CN" sz="2800" dirty="0">
              <a:effectLst>
                <a:outerShdw blurRad="38100" dist="38100" dir="2700000" algn="tl">
                  <a:srgbClr val="C0C0C0"/>
                </a:outerShdw>
              </a:effectLst>
            </a:endParaRPr>
          </a:p>
        </p:txBody>
      </p:sp>
      <p:sp>
        <p:nvSpPr>
          <p:cNvPr id="10245" name="Text Box 5"/>
          <p:cNvSpPr txBox="1">
            <a:spLocks noChangeArrowheads="1"/>
          </p:cNvSpPr>
          <p:nvPr/>
        </p:nvSpPr>
        <p:spPr bwMode="auto">
          <a:xfrm>
            <a:off x="2625725" y="2900363"/>
            <a:ext cx="784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H</a:t>
            </a:r>
            <a:r>
              <a:rPr lang="en-GB" altLang="zh-CN" b="1" baseline="-25000"/>
              <a:t>2</a:t>
            </a:r>
            <a:r>
              <a:rPr lang="en-GB" altLang="zh-CN" b="1"/>
              <a:t>O</a:t>
            </a:r>
            <a:endParaRPr lang="en-GB" altLang="zh-CN"/>
          </a:p>
        </p:txBody>
      </p:sp>
      <p:sp>
        <p:nvSpPr>
          <p:cNvPr id="10246" name="Text Box 6"/>
          <p:cNvSpPr txBox="1">
            <a:spLocks noChangeArrowheads="1"/>
          </p:cNvSpPr>
          <p:nvPr/>
        </p:nvSpPr>
        <p:spPr bwMode="auto">
          <a:xfrm>
            <a:off x="4159250" y="2900363"/>
            <a:ext cx="638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Air</a:t>
            </a:r>
            <a:endParaRPr lang="en-GB" altLang="zh-CN"/>
          </a:p>
        </p:txBody>
      </p:sp>
      <p:sp>
        <p:nvSpPr>
          <p:cNvPr id="10247" name="Text Box 7"/>
          <p:cNvSpPr txBox="1">
            <a:spLocks noChangeArrowheads="1"/>
          </p:cNvSpPr>
          <p:nvPr/>
        </p:nvSpPr>
        <p:spPr bwMode="auto">
          <a:xfrm>
            <a:off x="5562600" y="2900363"/>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Sulfur</a:t>
            </a:r>
            <a:endParaRPr lang="en-GB" altLang="zh-CN"/>
          </a:p>
        </p:txBody>
      </p:sp>
      <p:sp>
        <p:nvSpPr>
          <p:cNvPr id="10248" name="AutoShape 8"/>
          <p:cNvSpPr>
            <a:spLocks noChangeArrowheads="1"/>
          </p:cNvSpPr>
          <p:nvPr/>
        </p:nvSpPr>
        <p:spPr bwMode="auto">
          <a:xfrm>
            <a:off x="4267200" y="2286000"/>
            <a:ext cx="304800" cy="609600"/>
          </a:xfrm>
          <a:prstGeom prst="downArrow">
            <a:avLst>
              <a:gd name="adj1" fmla="val 50000"/>
              <a:gd name="adj2" fmla="val 50000"/>
            </a:avLst>
          </a:prstGeom>
          <a:solidFill>
            <a:schemeClr val="accent1"/>
          </a:solidFill>
          <a:ln w="9525">
            <a:solidFill>
              <a:schemeClr val="tx1"/>
            </a:solidFill>
            <a:miter lim="800000"/>
          </a:ln>
        </p:spPr>
        <p:txBody>
          <a:bodyPr wrap="none"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10249" name="AutoShape 9"/>
          <p:cNvSpPr>
            <a:spLocks noChangeArrowheads="1"/>
          </p:cNvSpPr>
          <p:nvPr/>
        </p:nvSpPr>
        <p:spPr bwMode="auto">
          <a:xfrm rot="2190663">
            <a:off x="3505200" y="2209800"/>
            <a:ext cx="304800" cy="609600"/>
          </a:xfrm>
          <a:prstGeom prst="downArrow">
            <a:avLst>
              <a:gd name="adj1" fmla="val 50000"/>
              <a:gd name="adj2" fmla="val 50000"/>
            </a:avLst>
          </a:prstGeom>
          <a:solidFill>
            <a:schemeClr val="accent1"/>
          </a:solidFill>
          <a:ln w="9525">
            <a:solidFill>
              <a:schemeClr val="tx1"/>
            </a:solidFill>
            <a:miter lim="800000"/>
          </a:ln>
        </p:spPr>
        <p:txBody>
          <a:bodyPr wrap="none"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10250" name="AutoShape 10"/>
          <p:cNvSpPr>
            <a:spLocks noChangeArrowheads="1"/>
          </p:cNvSpPr>
          <p:nvPr/>
        </p:nvSpPr>
        <p:spPr bwMode="auto">
          <a:xfrm rot="-2435298">
            <a:off x="4953000" y="2209800"/>
            <a:ext cx="304800" cy="609600"/>
          </a:xfrm>
          <a:prstGeom prst="downArrow">
            <a:avLst>
              <a:gd name="adj1" fmla="val 50000"/>
              <a:gd name="adj2" fmla="val 50000"/>
            </a:avLst>
          </a:prstGeom>
          <a:solidFill>
            <a:schemeClr val="accent1"/>
          </a:solidFill>
          <a:ln w="9525">
            <a:solidFill>
              <a:schemeClr val="tx1"/>
            </a:solidFill>
            <a:miter lim="800000"/>
          </a:ln>
        </p:spPr>
        <p:txBody>
          <a:bodyPr wrap="none"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2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P spid="6148" grpId="0"/>
      <p:bldP spid="10245" grpId="0"/>
      <p:bldP spid="10246" grpId="0"/>
      <p:bldP spid="10247" grpId="0"/>
      <p:bldP spid="10248" grpId="0" animBg="1"/>
      <p:bldP spid="10249" grpId="0" animBg="1"/>
      <p:bldP spid="1025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3"/>
          <p:cNvSpPr txBox="1">
            <a:spLocks noChangeArrowheads="1"/>
          </p:cNvSpPr>
          <p:nvPr/>
        </p:nvSpPr>
        <p:spPr bwMode="auto">
          <a:xfrm>
            <a:off x="3810000" y="1560513"/>
            <a:ext cx="14303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sz="3200" b="1"/>
              <a:t>H</a:t>
            </a:r>
            <a:r>
              <a:rPr lang="en-GB" altLang="zh-CN" sz="3200" b="1" baseline="-25000"/>
              <a:t>2</a:t>
            </a:r>
            <a:r>
              <a:rPr lang="en-GB" altLang="zh-CN" sz="3200" b="1"/>
              <a:t>SO</a:t>
            </a:r>
            <a:r>
              <a:rPr lang="en-GB" altLang="zh-CN" sz="3200" b="1" baseline="-25000"/>
              <a:t>4</a:t>
            </a:r>
            <a:endParaRPr lang="en-GB" altLang="zh-CN" b="1"/>
          </a:p>
        </p:txBody>
      </p:sp>
      <p:sp>
        <p:nvSpPr>
          <p:cNvPr id="7172" name="Text Box 4"/>
          <p:cNvSpPr txBox="1">
            <a:spLocks noChangeArrowheads="1"/>
          </p:cNvSpPr>
          <p:nvPr/>
        </p:nvSpPr>
        <p:spPr bwMode="auto">
          <a:xfrm>
            <a:off x="3505200" y="3646488"/>
            <a:ext cx="2522538" cy="519112"/>
          </a:xfrm>
          <a:prstGeom prst="rect">
            <a:avLst/>
          </a:prstGeom>
          <a:noFill/>
          <a:ln w="9525">
            <a:noFill/>
            <a:miter lim="800000"/>
          </a:ln>
          <a:effec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buFontTx/>
              <a:buChar char="•"/>
            </a:pPr>
            <a:r>
              <a:rPr lang="en-GB" altLang="zh-CN" sz="2800">
                <a:solidFill>
                  <a:srgbClr val="FF0000"/>
                </a:solidFill>
              </a:rPr>
              <a:t> </a:t>
            </a:r>
            <a:r>
              <a:rPr lang="en-GB" altLang="zh-CN" sz="2800">
                <a:solidFill>
                  <a:srgbClr val="FF0000"/>
                </a:solidFill>
                <a:effectLst>
                  <a:outerShdw blurRad="38100" dist="38100" dir="2700000" algn="tl">
                    <a:srgbClr val="C0C0C0"/>
                  </a:outerShdw>
                </a:effectLst>
              </a:rPr>
              <a:t>manufacture</a:t>
            </a:r>
            <a:endParaRPr lang="en-GB" altLang="zh-CN" sz="2800">
              <a:effectLst>
                <a:outerShdw blurRad="38100" dist="38100" dir="2700000" algn="tl">
                  <a:srgbClr val="C0C0C0"/>
                </a:outerShdw>
              </a:effectLst>
            </a:endParaRPr>
          </a:p>
        </p:txBody>
      </p:sp>
      <p:sp>
        <p:nvSpPr>
          <p:cNvPr id="11269" name="Text Box 5"/>
          <p:cNvSpPr txBox="1">
            <a:spLocks noChangeArrowheads="1"/>
          </p:cNvSpPr>
          <p:nvPr/>
        </p:nvSpPr>
        <p:spPr bwMode="auto">
          <a:xfrm>
            <a:off x="2625725" y="2900363"/>
            <a:ext cx="784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H</a:t>
            </a:r>
            <a:r>
              <a:rPr lang="en-GB" altLang="zh-CN" b="1" baseline="-25000"/>
              <a:t>2</a:t>
            </a:r>
            <a:r>
              <a:rPr lang="en-GB" altLang="zh-CN" b="1"/>
              <a:t>O</a:t>
            </a:r>
            <a:endParaRPr lang="en-GB" altLang="zh-CN"/>
          </a:p>
        </p:txBody>
      </p:sp>
      <p:sp>
        <p:nvSpPr>
          <p:cNvPr id="11270" name="Text Box 6"/>
          <p:cNvSpPr txBox="1">
            <a:spLocks noChangeArrowheads="1"/>
          </p:cNvSpPr>
          <p:nvPr/>
        </p:nvSpPr>
        <p:spPr bwMode="auto">
          <a:xfrm>
            <a:off x="4159250" y="2900363"/>
            <a:ext cx="638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Air</a:t>
            </a:r>
            <a:endParaRPr lang="en-GB" altLang="zh-CN"/>
          </a:p>
        </p:txBody>
      </p:sp>
      <p:sp>
        <p:nvSpPr>
          <p:cNvPr id="11271" name="Text Box 7"/>
          <p:cNvSpPr txBox="1">
            <a:spLocks noChangeArrowheads="1"/>
          </p:cNvSpPr>
          <p:nvPr/>
        </p:nvSpPr>
        <p:spPr bwMode="auto">
          <a:xfrm>
            <a:off x="5562600" y="2900363"/>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Sulfur</a:t>
            </a:r>
            <a:endParaRPr lang="en-GB" altLang="zh-CN"/>
          </a:p>
        </p:txBody>
      </p:sp>
      <p:sp>
        <p:nvSpPr>
          <p:cNvPr id="11272" name="AutoShape 8"/>
          <p:cNvSpPr>
            <a:spLocks noChangeArrowheads="1"/>
          </p:cNvSpPr>
          <p:nvPr/>
        </p:nvSpPr>
        <p:spPr bwMode="auto">
          <a:xfrm>
            <a:off x="4267200" y="2286000"/>
            <a:ext cx="304800" cy="609600"/>
          </a:xfrm>
          <a:prstGeom prst="downArrow">
            <a:avLst>
              <a:gd name="adj1" fmla="val 50000"/>
              <a:gd name="adj2" fmla="val 50000"/>
            </a:avLst>
          </a:prstGeom>
          <a:solidFill>
            <a:schemeClr val="accent1"/>
          </a:solidFill>
          <a:ln w="9525">
            <a:solidFill>
              <a:schemeClr val="tx1"/>
            </a:solidFill>
            <a:miter lim="800000"/>
          </a:ln>
        </p:spPr>
        <p:txBody>
          <a:bodyPr wrap="none"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11273" name="AutoShape 9"/>
          <p:cNvSpPr>
            <a:spLocks noChangeArrowheads="1"/>
          </p:cNvSpPr>
          <p:nvPr/>
        </p:nvSpPr>
        <p:spPr bwMode="auto">
          <a:xfrm rot="2190663">
            <a:off x="3505200" y="2209800"/>
            <a:ext cx="304800" cy="609600"/>
          </a:xfrm>
          <a:prstGeom prst="downArrow">
            <a:avLst>
              <a:gd name="adj1" fmla="val 50000"/>
              <a:gd name="adj2" fmla="val 50000"/>
            </a:avLst>
          </a:prstGeom>
          <a:solidFill>
            <a:schemeClr val="accent1"/>
          </a:solidFill>
          <a:ln w="9525">
            <a:solidFill>
              <a:schemeClr val="tx1"/>
            </a:solidFill>
            <a:miter lim="800000"/>
          </a:ln>
        </p:spPr>
        <p:txBody>
          <a:bodyPr wrap="none"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11274" name="AutoShape 10"/>
          <p:cNvSpPr>
            <a:spLocks noChangeArrowheads="1"/>
          </p:cNvSpPr>
          <p:nvPr/>
        </p:nvSpPr>
        <p:spPr bwMode="auto">
          <a:xfrm rot="-2435298">
            <a:off x="4953000" y="2209800"/>
            <a:ext cx="304800" cy="609600"/>
          </a:xfrm>
          <a:prstGeom prst="downArrow">
            <a:avLst>
              <a:gd name="adj1" fmla="val 50000"/>
              <a:gd name="adj2" fmla="val 50000"/>
            </a:avLst>
          </a:prstGeom>
          <a:solidFill>
            <a:schemeClr val="accent1"/>
          </a:solidFill>
          <a:ln w="9525">
            <a:solidFill>
              <a:schemeClr val="tx1"/>
            </a:solidFill>
            <a:miter lim="800000"/>
          </a:ln>
        </p:spPr>
        <p:txBody>
          <a:bodyPr wrap="none"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11275" name="Text Box 11"/>
          <p:cNvSpPr txBox="1">
            <a:spLocks noChangeArrowheads="1"/>
          </p:cNvSpPr>
          <p:nvPr/>
        </p:nvSpPr>
        <p:spPr bwMode="auto">
          <a:xfrm>
            <a:off x="838200" y="4271963"/>
            <a:ext cx="3960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Step 1: </a:t>
            </a:r>
            <a:r>
              <a:rPr lang="en-GB" altLang="zh-CN"/>
              <a:t>Formation of SO</a:t>
            </a:r>
            <a:r>
              <a:rPr lang="en-GB" altLang="zh-CN" baseline="-25000"/>
              <a:t>2</a:t>
            </a:r>
            <a:endParaRPr lang="en-GB" altLang="zh-CN"/>
          </a:p>
        </p:txBody>
      </p:sp>
      <p:sp>
        <p:nvSpPr>
          <p:cNvPr id="11276" name="Text Box 12"/>
          <p:cNvSpPr txBox="1">
            <a:spLocks noChangeArrowheads="1"/>
          </p:cNvSpPr>
          <p:nvPr/>
        </p:nvSpPr>
        <p:spPr bwMode="auto">
          <a:xfrm>
            <a:off x="914400" y="4953000"/>
            <a:ext cx="7620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i="1" dirty="0"/>
              <a:t>either</a:t>
            </a:r>
            <a:r>
              <a:rPr lang="en-GB" altLang="zh-CN" dirty="0"/>
              <a:t>           S     +     O</a:t>
            </a:r>
            <a:r>
              <a:rPr lang="en-GB" altLang="zh-CN" baseline="-25000" dirty="0"/>
              <a:t>2</a:t>
            </a:r>
            <a:r>
              <a:rPr lang="en-GB" altLang="zh-CN" dirty="0"/>
              <a:t>                SO</a:t>
            </a:r>
            <a:r>
              <a:rPr lang="en-GB" altLang="zh-CN" baseline="-25000" dirty="0"/>
              <a:t>2</a:t>
            </a:r>
            <a:endParaRPr lang="en-GB" altLang="zh-CN" baseline="-25000" dirty="0"/>
          </a:p>
          <a:p>
            <a:endParaRPr lang="en-GB" altLang="zh-CN" baseline="-25000" dirty="0"/>
          </a:p>
          <a:p>
            <a:r>
              <a:rPr lang="en-GB" altLang="zh-CN" i="1" dirty="0"/>
              <a:t>or</a:t>
            </a:r>
            <a:r>
              <a:rPr lang="en-GB" altLang="zh-CN" dirty="0"/>
              <a:t>               4 FeS</a:t>
            </a:r>
            <a:r>
              <a:rPr lang="en-GB" altLang="zh-CN" baseline="-25000" dirty="0"/>
              <a:t>2</a:t>
            </a:r>
            <a:r>
              <a:rPr lang="en-GB" altLang="zh-CN" dirty="0"/>
              <a:t> +  11 O</a:t>
            </a:r>
            <a:r>
              <a:rPr lang="en-GB" altLang="zh-CN" baseline="-25000" dirty="0"/>
              <a:t>2</a:t>
            </a:r>
            <a:r>
              <a:rPr lang="en-GB" altLang="zh-CN" dirty="0"/>
              <a:t>          8 SO</a:t>
            </a:r>
            <a:r>
              <a:rPr lang="en-GB" altLang="zh-CN" baseline="-25000" dirty="0"/>
              <a:t>2</a:t>
            </a:r>
            <a:r>
              <a:rPr lang="en-GB" altLang="zh-CN" dirty="0"/>
              <a:t> + 2 Fe</a:t>
            </a:r>
            <a:r>
              <a:rPr lang="en-GB" altLang="zh-CN" baseline="-25000" dirty="0"/>
              <a:t>2</a:t>
            </a:r>
            <a:r>
              <a:rPr lang="en-GB" altLang="zh-CN" dirty="0"/>
              <a:t>O</a:t>
            </a:r>
            <a:r>
              <a:rPr lang="en-GB" altLang="zh-CN" baseline="-25000" dirty="0"/>
              <a:t>3</a:t>
            </a:r>
            <a:endParaRPr lang="en-GB" altLang="zh-CN" baseline="-25000" dirty="0"/>
          </a:p>
        </p:txBody>
      </p:sp>
      <p:sp>
        <p:nvSpPr>
          <p:cNvPr id="11277" name="Line 13"/>
          <p:cNvSpPr>
            <a:spLocks noChangeShapeType="1"/>
          </p:cNvSpPr>
          <p:nvPr/>
        </p:nvSpPr>
        <p:spPr bwMode="auto">
          <a:xfrm>
            <a:off x="4876800" y="5181600"/>
            <a:ext cx="533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8" name="Line 14"/>
          <p:cNvSpPr>
            <a:spLocks noChangeShapeType="1"/>
          </p:cNvSpPr>
          <p:nvPr/>
        </p:nvSpPr>
        <p:spPr bwMode="auto">
          <a:xfrm>
            <a:off x="5029200" y="5791200"/>
            <a:ext cx="533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Rectangle 2"/>
          <p:cNvSpPr txBox="1">
            <a:spLocks noChangeArrowheads="1"/>
          </p:cNvSpPr>
          <p:nvPr/>
        </p:nvSpPr>
        <p:spPr>
          <a:xfrm>
            <a:off x="685800" y="373484"/>
            <a:ext cx="7772400" cy="1143000"/>
          </a:xfrm>
          <a:prstGeom prst="rect">
            <a:avLst/>
          </a:prstGeom>
          <a:ln>
            <a:miter lim="800000"/>
          </a:ln>
        </p:spPr>
        <p:txBody>
          <a:bodyPr vert="horz" lIns="91440" tIns="45720" rIns="91440" bIns="45720" rtlCol="0" anchor="ctr">
            <a:noAutofit/>
          </a:bodyPr>
          <a:lst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a:lstStyle>
          <a:p>
            <a:pPr>
              <a:defRPr/>
            </a:pPr>
            <a:r>
              <a:rPr lang="en-US" altLang="zh-CN" dirty="0">
                <a:solidFill>
                  <a:prstClr val="white"/>
                </a:solidFill>
              </a:rPr>
              <a:t>Contact process</a:t>
            </a:r>
            <a:endParaRPr lang="en-GB" dirty="0">
              <a:latin typeface="Comic Sans MS" panose="030F0702030302020204" pitchFamily="66"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3"/>
          <p:cNvSpPr txBox="1">
            <a:spLocks noChangeArrowheads="1"/>
          </p:cNvSpPr>
          <p:nvPr/>
        </p:nvSpPr>
        <p:spPr bwMode="auto">
          <a:xfrm>
            <a:off x="3810000" y="1560513"/>
            <a:ext cx="14303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sz="3200" b="1"/>
              <a:t>H</a:t>
            </a:r>
            <a:r>
              <a:rPr lang="en-GB" altLang="zh-CN" sz="3200" b="1" baseline="-25000"/>
              <a:t>2</a:t>
            </a:r>
            <a:r>
              <a:rPr lang="en-GB" altLang="zh-CN" sz="3200" b="1"/>
              <a:t>SO</a:t>
            </a:r>
            <a:r>
              <a:rPr lang="en-GB" altLang="zh-CN" sz="3200" b="1" baseline="-25000"/>
              <a:t>4</a:t>
            </a:r>
            <a:endParaRPr lang="en-GB" altLang="zh-CN" b="1"/>
          </a:p>
        </p:txBody>
      </p:sp>
      <p:sp>
        <p:nvSpPr>
          <p:cNvPr id="8196" name="Text Box 4"/>
          <p:cNvSpPr txBox="1">
            <a:spLocks noChangeArrowheads="1"/>
          </p:cNvSpPr>
          <p:nvPr/>
        </p:nvSpPr>
        <p:spPr bwMode="auto">
          <a:xfrm>
            <a:off x="3505200" y="3646488"/>
            <a:ext cx="2522538" cy="519112"/>
          </a:xfrm>
          <a:prstGeom prst="rect">
            <a:avLst/>
          </a:prstGeom>
          <a:noFill/>
          <a:ln w="9525">
            <a:noFill/>
            <a:miter lim="800000"/>
          </a:ln>
          <a:effec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buFontTx/>
              <a:buChar char="•"/>
            </a:pPr>
            <a:r>
              <a:rPr lang="en-GB" altLang="zh-CN" sz="2800">
                <a:solidFill>
                  <a:srgbClr val="FF0000"/>
                </a:solidFill>
              </a:rPr>
              <a:t> </a:t>
            </a:r>
            <a:r>
              <a:rPr lang="en-GB" altLang="zh-CN" sz="2800">
                <a:solidFill>
                  <a:srgbClr val="FF0000"/>
                </a:solidFill>
                <a:effectLst>
                  <a:outerShdw blurRad="38100" dist="38100" dir="2700000" algn="tl">
                    <a:srgbClr val="C0C0C0"/>
                  </a:outerShdw>
                </a:effectLst>
              </a:rPr>
              <a:t>manufacture</a:t>
            </a:r>
            <a:endParaRPr lang="en-GB" altLang="zh-CN" sz="2800">
              <a:effectLst>
                <a:outerShdw blurRad="38100" dist="38100" dir="2700000" algn="tl">
                  <a:srgbClr val="C0C0C0"/>
                </a:outerShdw>
              </a:effectLst>
            </a:endParaRPr>
          </a:p>
        </p:txBody>
      </p:sp>
      <p:sp>
        <p:nvSpPr>
          <p:cNvPr id="12293" name="Text Box 5"/>
          <p:cNvSpPr txBox="1">
            <a:spLocks noChangeArrowheads="1"/>
          </p:cNvSpPr>
          <p:nvPr/>
        </p:nvSpPr>
        <p:spPr bwMode="auto">
          <a:xfrm>
            <a:off x="2625725" y="2900363"/>
            <a:ext cx="784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H</a:t>
            </a:r>
            <a:r>
              <a:rPr lang="en-GB" altLang="zh-CN" b="1" baseline="-25000"/>
              <a:t>2</a:t>
            </a:r>
            <a:r>
              <a:rPr lang="en-GB" altLang="zh-CN" b="1"/>
              <a:t>O</a:t>
            </a:r>
            <a:endParaRPr lang="en-GB" altLang="zh-CN"/>
          </a:p>
        </p:txBody>
      </p:sp>
      <p:sp>
        <p:nvSpPr>
          <p:cNvPr id="12294" name="Text Box 6"/>
          <p:cNvSpPr txBox="1">
            <a:spLocks noChangeArrowheads="1"/>
          </p:cNvSpPr>
          <p:nvPr/>
        </p:nvSpPr>
        <p:spPr bwMode="auto">
          <a:xfrm>
            <a:off x="4159250" y="2900363"/>
            <a:ext cx="638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Air</a:t>
            </a:r>
            <a:endParaRPr lang="en-GB" altLang="zh-CN"/>
          </a:p>
        </p:txBody>
      </p:sp>
      <p:sp>
        <p:nvSpPr>
          <p:cNvPr id="12295" name="Text Box 7"/>
          <p:cNvSpPr txBox="1">
            <a:spLocks noChangeArrowheads="1"/>
          </p:cNvSpPr>
          <p:nvPr/>
        </p:nvSpPr>
        <p:spPr bwMode="auto">
          <a:xfrm>
            <a:off x="5562600" y="2900363"/>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Sulfur</a:t>
            </a:r>
            <a:endParaRPr lang="en-GB" altLang="zh-CN"/>
          </a:p>
        </p:txBody>
      </p:sp>
      <p:sp>
        <p:nvSpPr>
          <p:cNvPr id="12296" name="AutoShape 8"/>
          <p:cNvSpPr>
            <a:spLocks noChangeArrowheads="1"/>
          </p:cNvSpPr>
          <p:nvPr/>
        </p:nvSpPr>
        <p:spPr bwMode="auto">
          <a:xfrm>
            <a:off x="4267200" y="2286000"/>
            <a:ext cx="304800" cy="609600"/>
          </a:xfrm>
          <a:prstGeom prst="downArrow">
            <a:avLst>
              <a:gd name="adj1" fmla="val 50000"/>
              <a:gd name="adj2" fmla="val 50000"/>
            </a:avLst>
          </a:prstGeom>
          <a:solidFill>
            <a:schemeClr val="accent1"/>
          </a:solidFill>
          <a:ln w="9525">
            <a:solidFill>
              <a:schemeClr val="tx1"/>
            </a:solidFill>
            <a:miter lim="800000"/>
          </a:ln>
        </p:spPr>
        <p:txBody>
          <a:bodyPr wrap="none"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12297" name="AutoShape 9"/>
          <p:cNvSpPr>
            <a:spLocks noChangeArrowheads="1"/>
          </p:cNvSpPr>
          <p:nvPr/>
        </p:nvSpPr>
        <p:spPr bwMode="auto">
          <a:xfrm rot="2190663">
            <a:off x="3505200" y="2209800"/>
            <a:ext cx="304800" cy="609600"/>
          </a:xfrm>
          <a:prstGeom prst="downArrow">
            <a:avLst>
              <a:gd name="adj1" fmla="val 50000"/>
              <a:gd name="adj2" fmla="val 50000"/>
            </a:avLst>
          </a:prstGeom>
          <a:solidFill>
            <a:schemeClr val="accent1"/>
          </a:solidFill>
          <a:ln w="9525">
            <a:solidFill>
              <a:schemeClr val="tx1"/>
            </a:solidFill>
            <a:miter lim="800000"/>
          </a:ln>
        </p:spPr>
        <p:txBody>
          <a:bodyPr wrap="none"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12298" name="AutoShape 10"/>
          <p:cNvSpPr>
            <a:spLocks noChangeArrowheads="1"/>
          </p:cNvSpPr>
          <p:nvPr/>
        </p:nvSpPr>
        <p:spPr bwMode="auto">
          <a:xfrm rot="-2435298">
            <a:off x="4953000" y="2209800"/>
            <a:ext cx="304800" cy="609600"/>
          </a:xfrm>
          <a:prstGeom prst="downArrow">
            <a:avLst>
              <a:gd name="adj1" fmla="val 50000"/>
              <a:gd name="adj2" fmla="val 50000"/>
            </a:avLst>
          </a:prstGeom>
          <a:solidFill>
            <a:schemeClr val="accent1"/>
          </a:solidFill>
          <a:ln w="9525">
            <a:solidFill>
              <a:schemeClr val="tx1"/>
            </a:solidFill>
            <a:miter lim="800000"/>
          </a:ln>
        </p:spPr>
        <p:txBody>
          <a:bodyPr wrap="none"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12299" name="Text Box 11"/>
          <p:cNvSpPr txBox="1">
            <a:spLocks noChangeArrowheads="1"/>
          </p:cNvSpPr>
          <p:nvPr/>
        </p:nvSpPr>
        <p:spPr bwMode="auto">
          <a:xfrm>
            <a:off x="838200" y="4271963"/>
            <a:ext cx="690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Step 2: </a:t>
            </a:r>
            <a:r>
              <a:rPr lang="en-GB" altLang="zh-CN"/>
              <a:t>Formation of SO</a:t>
            </a:r>
            <a:r>
              <a:rPr lang="en-GB" altLang="zh-CN" baseline="-25000"/>
              <a:t>3</a:t>
            </a:r>
            <a:r>
              <a:rPr lang="en-GB" altLang="zh-CN"/>
              <a:t> </a:t>
            </a:r>
            <a:r>
              <a:rPr lang="en-GB" altLang="zh-CN" i="1"/>
              <a:t>the Contact Process</a:t>
            </a:r>
            <a:endParaRPr lang="en-GB" altLang="zh-CN"/>
          </a:p>
        </p:txBody>
      </p:sp>
      <p:sp>
        <p:nvSpPr>
          <p:cNvPr id="12300" name="Text Box 12"/>
          <p:cNvSpPr txBox="1">
            <a:spLocks noChangeArrowheads="1"/>
          </p:cNvSpPr>
          <p:nvPr/>
        </p:nvSpPr>
        <p:spPr bwMode="auto">
          <a:xfrm>
            <a:off x="914400" y="4953000"/>
            <a:ext cx="7620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dirty="0"/>
              <a:t>                2 SO</a:t>
            </a:r>
            <a:r>
              <a:rPr lang="en-GB" altLang="zh-CN" baseline="-25000" dirty="0"/>
              <a:t>2     </a:t>
            </a:r>
            <a:r>
              <a:rPr lang="en-GB" altLang="zh-CN" dirty="0"/>
              <a:t>+     O</a:t>
            </a:r>
            <a:r>
              <a:rPr lang="en-GB" altLang="zh-CN" baseline="-25000" dirty="0"/>
              <a:t>2</a:t>
            </a:r>
            <a:r>
              <a:rPr lang="en-GB" altLang="zh-CN" dirty="0"/>
              <a:t>           2 SO</a:t>
            </a:r>
            <a:r>
              <a:rPr lang="en-GB" altLang="zh-CN" baseline="-25000" dirty="0"/>
              <a:t>3   </a:t>
            </a:r>
            <a:r>
              <a:rPr lang="en-GB" altLang="zh-CN" i="1" dirty="0">
                <a:solidFill>
                  <a:srgbClr val="FF0000"/>
                </a:solidFill>
              </a:rPr>
              <a:t>exothermic</a:t>
            </a:r>
            <a:endParaRPr lang="en-GB" altLang="zh-CN" baseline="-25000" dirty="0"/>
          </a:p>
          <a:p>
            <a:endParaRPr lang="en-GB" altLang="zh-CN" baseline="-25000" dirty="0"/>
          </a:p>
          <a:p>
            <a:endParaRPr lang="en-GB" altLang="zh-CN" dirty="0"/>
          </a:p>
        </p:txBody>
      </p:sp>
      <p:sp>
        <p:nvSpPr>
          <p:cNvPr id="12301" name="Line 13"/>
          <p:cNvSpPr>
            <a:spLocks noChangeShapeType="1"/>
          </p:cNvSpPr>
          <p:nvPr/>
        </p:nvSpPr>
        <p:spPr bwMode="auto">
          <a:xfrm>
            <a:off x="4791358" y="5181600"/>
            <a:ext cx="533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2" name="Line 14"/>
          <p:cNvSpPr>
            <a:spLocks noChangeShapeType="1"/>
          </p:cNvSpPr>
          <p:nvPr/>
        </p:nvSpPr>
        <p:spPr bwMode="auto">
          <a:xfrm>
            <a:off x="4762500" y="5334000"/>
            <a:ext cx="533400" cy="0"/>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Rectangle 2"/>
          <p:cNvSpPr txBox="1">
            <a:spLocks noChangeArrowheads="1"/>
          </p:cNvSpPr>
          <p:nvPr/>
        </p:nvSpPr>
        <p:spPr>
          <a:xfrm>
            <a:off x="685800" y="373484"/>
            <a:ext cx="7772400" cy="1143000"/>
          </a:xfrm>
          <a:prstGeom prst="rect">
            <a:avLst/>
          </a:prstGeom>
          <a:ln>
            <a:miter lim="800000"/>
          </a:ln>
        </p:spPr>
        <p:txBody>
          <a:bodyPr vert="horz" lIns="91440" tIns="45720" rIns="91440" bIns="45720" rtlCol="0" anchor="ctr">
            <a:noAutofit/>
          </a:bodyPr>
          <a:lst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a:lstStyle>
          <a:p>
            <a:pPr>
              <a:defRPr/>
            </a:pPr>
            <a:r>
              <a:rPr lang="en-US" altLang="zh-CN" dirty="0">
                <a:solidFill>
                  <a:prstClr val="white"/>
                </a:solidFill>
              </a:rPr>
              <a:t>Contact process</a:t>
            </a:r>
            <a:endParaRPr lang="en-GB" dirty="0">
              <a:latin typeface="Comic Sans MS" panose="030F0702030302020204" pitchFamily="66"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sz="2800" dirty="0"/>
              <a:t>Reversible chemical reaction</a:t>
            </a:r>
            <a:endParaRPr lang="en-US" sz="2800" dirty="0"/>
          </a:p>
        </p:txBody>
      </p:sp>
      <p:sp>
        <p:nvSpPr>
          <p:cNvPr id="14" name="Slide Number Placeholder 13"/>
          <p:cNvSpPr>
            <a:spLocks noGrp="1"/>
          </p:cNvSpPr>
          <p:nvPr>
            <p:ph type="sldNum" sz="quarter" idx="12"/>
          </p:nvPr>
        </p:nvSpPr>
        <p:spPr/>
        <p:txBody>
          <a:bodyPr/>
          <a:lstStyle/>
          <a:p>
            <a:fld id="{F7886C9C-DC18-4195-8FD5-A50AA931D419}" type="slidenum">
              <a:rPr lang="en-US" smtClean="0"/>
            </a:fld>
            <a:endParaRPr lang="en-US"/>
          </a:p>
        </p:txBody>
      </p:sp>
      <p:pic>
        <p:nvPicPr>
          <p:cNvPr id="13" name="图片 12" descr="hcl_and_nh3_2S1718.jpg"/>
          <p:cNvPicPr>
            <a:picLocks noChangeAspect="1"/>
          </p:cNvPicPr>
          <p:nvPr/>
        </p:nvPicPr>
        <p:blipFill>
          <a:blip r:embed="rId1"/>
          <a:srcRect t="8387" b="3333"/>
          <a:stretch>
            <a:fillRect/>
          </a:stretch>
        </p:blipFill>
        <p:spPr>
          <a:xfrm>
            <a:off x="5053297" y="1426576"/>
            <a:ext cx="3877505" cy="5308888"/>
          </a:xfrm>
          <a:prstGeom prst="rect">
            <a:avLst/>
          </a:prstGeom>
        </p:spPr>
      </p:pic>
      <p:grpSp>
        <p:nvGrpSpPr>
          <p:cNvPr id="15" name="组合 14"/>
          <p:cNvGrpSpPr/>
          <p:nvPr/>
        </p:nvGrpSpPr>
        <p:grpSpPr>
          <a:xfrm>
            <a:off x="233520" y="2462970"/>
            <a:ext cx="5108779" cy="461665"/>
            <a:chOff x="2368653" y="5397910"/>
            <a:chExt cx="5108779" cy="461665"/>
          </a:xfrm>
        </p:grpSpPr>
        <p:sp>
          <p:nvSpPr>
            <p:cNvPr id="16" name="TextBox 15"/>
            <p:cNvSpPr txBox="1"/>
            <p:nvPr/>
          </p:nvSpPr>
          <p:spPr>
            <a:xfrm>
              <a:off x="2368653" y="5397910"/>
              <a:ext cx="5108779" cy="461665"/>
            </a:xfrm>
            <a:prstGeom prst="rect">
              <a:avLst/>
            </a:prstGeom>
            <a:noFill/>
          </p:spPr>
          <p:txBody>
            <a:bodyPr wrap="square" rtlCol="0">
              <a:spAutoFit/>
            </a:bodyPr>
            <a:lstStyle/>
            <a:p>
              <a:r>
                <a:rPr lang="en-US" sz="2400" dirty="0"/>
                <a:t>NH</a:t>
              </a:r>
              <a:r>
                <a:rPr lang="en-US" sz="2400" baseline="-25000" dirty="0"/>
                <a:t>3</a:t>
              </a:r>
              <a:r>
                <a:rPr lang="en-US" sz="2400" dirty="0"/>
                <a:t> (g)  + HCl (g)               NH</a:t>
              </a:r>
              <a:r>
                <a:rPr lang="en-US" sz="2400" baseline="-25000" dirty="0"/>
                <a:t>4</a:t>
              </a:r>
              <a:r>
                <a:rPr lang="en-US" sz="2400" dirty="0"/>
                <a:t>Cl (s)</a:t>
              </a:r>
              <a:endParaRPr lang="en-US" sz="2400" dirty="0"/>
            </a:p>
          </p:txBody>
        </p:sp>
        <p:grpSp>
          <p:nvGrpSpPr>
            <p:cNvPr id="17" name="Group 21"/>
            <p:cNvGrpSpPr/>
            <p:nvPr/>
          </p:nvGrpSpPr>
          <p:grpSpPr>
            <a:xfrm>
              <a:off x="3719669" y="5397910"/>
              <a:ext cx="3757763" cy="461665"/>
              <a:chOff x="2016360" y="1086804"/>
              <a:chExt cx="3757763" cy="461665"/>
            </a:xfrm>
          </p:grpSpPr>
          <p:sp>
            <p:nvSpPr>
              <p:cNvPr id="18" name="TextBox 17"/>
              <p:cNvSpPr txBox="1"/>
              <p:nvPr/>
            </p:nvSpPr>
            <p:spPr>
              <a:xfrm>
                <a:off x="2016360" y="1086804"/>
                <a:ext cx="3757763" cy="461665"/>
              </a:xfrm>
              <a:prstGeom prst="rect">
                <a:avLst/>
              </a:prstGeom>
              <a:noFill/>
            </p:spPr>
            <p:txBody>
              <a:bodyPr wrap="square" rtlCol="0">
                <a:spAutoFit/>
              </a:bodyPr>
              <a:lstStyle/>
              <a:p>
                <a:r>
                  <a:rPr lang="en-US" sz="2400" dirty="0"/>
                  <a:t>                </a:t>
                </a:r>
                <a:endParaRPr lang="en-US" sz="2400" dirty="0"/>
              </a:p>
            </p:txBody>
          </p:sp>
          <p:grpSp>
            <p:nvGrpSpPr>
              <p:cNvPr id="19" name="Group 14"/>
              <p:cNvGrpSpPr/>
              <p:nvPr/>
            </p:nvGrpSpPr>
            <p:grpSpPr>
              <a:xfrm>
                <a:off x="3050728" y="1191557"/>
                <a:ext cx="746315" cy="91658"/>
                <a:chOff x="3050728" y="1191557"/>
                <a:chExt cx="746315" cy="91658"/>
              </a:xfrm>
            </p:grpSpPr>
            <p:cxnSp>
              <p:nvCxnSpPr>
                <p:cNvPr id="23" name="Straight Connector 11"/>
                <p:cNvCxnSpPr/>
                <p:nvPr/>
              </p:nvCxnSpPr>
              <p:spPr>
                <a:xfrm>
                  <a:off x="3050728" y="1283215"/>
                  <a:ext cx="746315"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13"/>
                <p:cNvCxnSpPr/>
                <p:nvPr/>
              </p:nvCxnSpPr>
              <p:spPr>
                <a:xfrm flipH="1" flipV="1">
                  <a:off x="3666111" y="1191557"/>
                  <a:ext cx="130932" cy="916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20" name="Group 18"/>
              <p:cNvGrpSpPr/>
              <p:nvPr/>
            </p:nvGrpSpPr>
            <p:grpSpPr>
              <a:xfrm flipH="1" flipV="1">
                <a:off x="3063819" y="1384794"/>
                <a:ext cx="746315" cy="91658"/>
                <a:chOff x="3050728" y="1191557"/>
                <a:chExt cx="746315" cy="91658"/>
              </a:xfrm>
            </p:grpSpPr>
            <p:cxnSp>
              <p:nvCxnSpPr>
                <p:cNvPr id="21" name="Straight Connector 19"/>
                <p:cNvCxnSpPr/>
                <p:nvPr/>
              </p:nvCxnSpPr>
              <p:spPr>
                <a:xfrm>
                  <a:off x="3050728" y="1283215"/>
                  <a:ext cx="746315"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0"/>
                <p:cNvCxnSpPr/>
                <p:nvPr/>
              </p:nvCxnSpPr>
              <p:spPr>
                <a:xfrm flipH="1" flipV="1">
                  <a:off x="3666111" y="1191557"/>
                  <a:ext cx="130932" cy="9165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3"/>
          <p:cNvSpPr txBox="1">
            <a:spLocks noChangeArrowheads="1"/>
          </p:cNvSpPr>
          <p:nvPr/>
        </p:nvSpPr>
        <p:spPr bwMode="auto">
          <a:xfrm>
            <a:off x="3810000" y="1560513"/>
            <a:ext cx="14303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sz="3200" b="1"/>
              <a:t>H</a:t>
            </a:r>
            <a:r>
              <a:rPr lang="en-GB" altLang="zh-CN" sz="3200" b="1" baseline="-25000"/>
              <a:t>2</a:t>
            </a:r>
            <a:r>
              <a:rPr lang="en-GB" altLang="zh-CN" sz="3200" b="1"/>
              <a:t>SO</a:t>
            </a:r>
            <a:r>
              <a:rPr lang="en-GB" altLang="zh-CN" sz="3200" b="1" baseline="-25000"/>
              <a:t>4</a:t>
            </a:r>
            <a:endParaRPr lang="en-GB" altLang="zh-CN" b="1"/>
          </a:p>
        </p:txBody>
      </p:sp>
      <p:sp>
        <p:nvSpPr>
          <p:cNvPr id="10244" name="Text Box 4"/>
          <p:cNvSpPr txBox="1">
            <a:spLocks noChangeArrowheads="1"/>
          </p:cNvSpPr>
          <p:nvPr/>
        </p:nvSpPr>
        <p:spPr bwMode="auto">
          <a:xfrm>
            <a:off x="3505200" y="3646488"/>
            <a:ext cx="2522538" cy="519112"/>
          </a:xfrm>
          <a:prstGeom prst="rect">
            <a:avLst/>
          </a:prstGeom>
          <a:noFill/>
          <a:ln w="9525">
            <a:noFill/>
            <a:miter lim="800000"/>
          </a:ln>
          <a:effec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buFontTx/>
              <a:buChar char="•"/>
            </a:pPr>
            <a:r>
              <a:rPr lang="en-GB" altLang="zh-CN" sz="2800">
                <a:solidFill>
                  <a:srgbClr val="FF0000"/>
                </a:solidFill>
              </a:rPr>
              <a:t> </a:t>
            </a:r>
            <a:r>
              <a:rPr lang="en-GB" altLang="zh-CN" sz="2800">
                <a:solidFill>
                  <a:srgbClr val="FF0000"/>
                </a:solidFill>
                <a:effectLst>
                  <a:outerShdw blurRad="38100" dist="38100" dir="2700000" algn="tl">
                    <a:srgbClr val="C0C0C0"/>
                  </a:outerShdw>
                </a:effectLst>
              </a:rPr>
              <a:t>manufacture</a:t>
            </a:r>
            <a:endParaRPr lang="en-GB" altLang="zh-CN" sz="2800">
              <a:effectLst>
                <a:outerShdw blurRad="38100" dist="38100" dir="2700000" algn="tl">
                  <a:srgbClr val="C0C0C0"/>
                </a:outerShdw>
              </a:effectLst>
            </a:endParaRPr>
          </a:p>
        </p:txBody>
      </p:sp>
      <p:sp>
        <p:nvSpPr>
          <p:cNvPr id="13317" name="Text Box 5"/>
          <p:cNvSpPr txBox="1">
            <a:spLocks noChangeArrowheads="1"/>
          </p:cNvSpPr>
          <p:nvPr/>
        </p:nvSpPr>
        <p:spPr bwMode="auto">
          <a:xfrm>
            <a:off x="2625725" y="2900363"/>
            <a:ext cx="784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H</a:t>
            </a:r>
            <a:r>
              <a:rPr lang="en-GB" altLang="zh-CN" b="1" baseline="-25000"/>
              <a:t>2</a:t>
            </a:r>
            <a:r>
              <a:rPr lang="en-GB" altLang="zh-CN" b="1"/>
              <a:t>O</a:t>
            </a:r>
            <a:endParaRPr lang="en-GB" altLang="zh-CN"/>
          </a:p>
        </p:txBody>
      </p:sp>
      <p:sp>
        <p:nvSpPr>
          <p:cNvPr id="13318" name="Text Box 6"/>
          <p:cNvSpPr txBox="1">
            <a:spLocks noChangeArrowheads="1"/>
          </p:cNvSpPr>
          <p:nvPr/>
        </p:nvSpPr>
        <p:spPr bwMode="auto">
          <a:xfrm>
            <a:off x="4159250" y="2900363"/>
            <a:ext cx="638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Air</a:t>
            </a:r>
            <a:endParaRPr lang="en-GB" altLang="zh-CN"/>
          </a:p>
        </p:txBody>
      </p:sp>
      <p:sp>
        <p:nvSpPr>
          <p:cNvPr id="13319" name="Text Box 7"/>
          <p:cNvSpPr txBox="1">
            <a:spLocks noChangeArrowheads="1"/>
          </p:cNvSpPr>
          <p:nvPr/>
        </p:nvSpPr>
        <p:spPr bwMode="auto">
          <a:xfrm>
            <a:off x="5562600" y="2900363"/>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Sulfur</a:t>
            </a:r>
            <a:endParaRPr lang="en-GB" altLang="zh-CN"/>
          </a:p>
        </p:txBody>
      </p:sp>
      <p:sp>
        <p:nvSpPr>
          <p:cNvPr id="13320" name="AutoShape 8"/>
          <p:cNvSpPr>
            <a:spLocks noChangeArrowheads="1"/>
          </p:cNvSpPr>
          <p:nvPr/>
        </p:nvSpPr>
        <p:spPr bwMode="auto">
          <a:xfrm>
            <a:off x="4267200" y="2286000"/>
            <a:ext cx="304800" cy="609600"/>
          </a:xfrm>
          <a:prstGeom prst="downArrow">
            <a:avLst>
              <a:gd name="adj1" fmla="val 50000"/>
              <a:gd name="adj2" fmla="val 50000"/>
            </a:avLst>
          </a:prstGeom>
          <a:solidFill>
            <a:schemeClr val="accent1"/>
          </a:solidFill>
          <a:ln w="9525">
            <a:solidFill>
              <a:schemeClr val="tx1"/>
            </a:solidFill>
            <a:miter lim="800000"/>
          </a:ln>
        </p:spPr>
        <p:txBody>
          <a:bodyPr wrap="none"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13321" name="AutoShape 9"/>
          <p:cNvSpPr>
            <a:spLocks noChangeArrowheads="1"/>
          </p:cNvSpPr>
          <p:nvPr/>
        </p:nvSpPr>
        <p:spPr bwMode="auto">
          <a:xfrm rot="2190663">
            <a:off x="3505200" y="2209800"/>
            <a:ext cx="304800" cy="609600"/>
          </a:xfrm>
          <a:prstGeom prst="downArrow">
            <a:avLst>
              <a:gd name="adj1" fmla="val 50000"/>
              <a:gd name="adj2" fmla="val 50000"/>
            </a:avLst>
          </a:prstGeom>
          <a:solidFill>
            <a:schemeClr val="accent1"/>
          </a:solidFill>
          <a:ln w="9525">
            <a:solidFill>
              <a:schemeClr val="tx1"/>
            </a:solidFill>
            <a:miter lim="800000"/>
          </a:ln>
        </p:spPr>
        <p:txBody>
          <a:bodyPr wrap="none"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13322" name="AutoShape 10"/>
          <p:cNvSpPr>
            <a:spLocks noChangeArrowheads="1"/>
          </p:cNvSpPr>
          <p:nvPr/>
        </p:nvSpPr>
        <p:spPr bwMode="auto">
          <a:xfrm rot="-2435298">
            <a:off x="4953000" y="2209800"/>
            <a:ext cx="304800" cy="609600"/>
          </a:xfrm>
          <a:prstGeom prst="downArrow">
            <a:avLst>
              <a:gd name="adj1" fmla="val 50000"/>
              <a:gd name="adj2" fmla="val 50000"/>
            </a:avLst>
          </a:prstGeom>
          <a:solidFill>
            <a:schemeClr val="accent1"/>
          </a:solidFill>
          <a:ln w="9525">
            <a:solidFill>
              <a:schemeClr val="tx1"/>
            </a:solidFill>
            <a:miter lim="800000"/>
          </a:ln>
        </p:spPr>
        <p:txBody>
          <a:bodyPr wrap="none"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13323" name="Text Box 11"/>
          <p:cNvSpPr txBox="1">
            <a:spLocks noChangeArrowheads="1"/>
          </p:cNvSpPr>
          <p:nvPr/>
        </p:nvSpPr>
        <p:spPr bwMode="auto">
          <a:xfrm>
            <a:off x="838200" y="4271963"/>
            <a:ext cx="4271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Step 3: </a:t>
            </a:r>
            <a:r>
              <a:rPr lang="en-GB" altLang="zh-CN"/>
              <a:t>Formation of Oleum</a:t>
            </a:r>
            <a:endParaRPr lang="en-GB" altLang="zh-CN"/>
          </a:p>
        </p:txBody>
      </p:sp>
      <p:sp>
        <p:nvSpPr>
          <p:cNvPr id="13324" name="Text Box 12"/>
          <p:cNvSpPr txBox="1">
            <a:spLocks noChangeArrowheads="1"/>
          </p:cNvSpPr>
          <p:nvPr/>
        </p:nvSpPr>
        <p:spPr bwMode="auto">
          <a:xfrm>
            <a:off x="914400" y="4953000"/>
            <a:ext cx="7620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a:t>                 SO</a:t>
            </a:r>
            <a:r>
              <a:rPr lang="en-GB" altLang="zh-CN" baseline="-25000"/>
              <a:t>3     </a:t>
            </a:r>
            <a:r>
              <a:rPr lang="en-GB" altLang="zh-CN"/>
              <a:t>+     H</a:t>
            </a:r>
            <a:r>
              <a:rPr lang="en-GB" altLang="zh-CN" baseline="-25000"/>
              <a:t>2</a:t>
            </a:r>
            <a:r>
              <a:rPr lang="en-GB" altLang="zh-CN"/>
              <a:t>SO</a:t>
            </a:r>
            <a:r>
              <a:rPr lang="en-GB" altLang="zh-CN" baseline="-25000"/>
              <a:t>4</a:t>
            </a:r>
            <a:r>
              <a:rPr lang="en-GB" altLang="zh-CN"/>
              <a:t>           H</a:t>
            </a:r>
            <a:r>
              <a:rPr lang="en-GB" altLang="zh-CN" baseline="-25000"/>
              <a:t>2</a:t>
            </a:r>
            <a:r>
              <a:rPr lang="en-GB" altLang="zh-CN"/>
              <a:t>S</a:t>
            </a:r>
            <a:r>
              <a:rPr lang="en-GB" altLang="zh-CN" baseline="-25000"/>
              <a:t>2</a:t>
            </a:r>
            <a:r>
              <a:rPr lang="en-GB" altLang="zh-CN"/>
              <a:t>O</a:t>
            </a:r>
            <a:r>
              <a:rPr lang="en-GB" altLang="zh-CN" baseline="-25000"/>
              <a:t>7</a:t>
            </a:r>
            <a:endParaRPr lang="en-GB" altLang="zh-CN" baseline="-25000"/>
          </a:p>
          <a:p>
            <a:endParaRPr lang="en-GB" altLang="zh-CN" baseline="-25000"/>
          </a:p>
          <a:p>
            <a:endParaRPr lang="en-GB" altLang="zh-CN"/>
          </a:p>
        </p:txBody>
      </p:sp>
      <p:sp>
        <p:nvSpPr>
          <p:cNvPr id="13325" name="Line 13"/>
          <p:cNvSpPr>
            <a:spLocks noChangeShapeType="1"/>
          </p:cNvSpPr>
          <p:nvPr/>
        </p:nvSpPr>
        <p:spPr bwMode="auto">
          <a:xfrm>
            <a:off x="5105400" y="5181600"/>
            <a:ext cx="533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26" name="Text Box 15"/>
          <p:cNvSpPr txBox="1">
            <a:spLocks noChangeArrowheads="1"/>
          </p:cNvSpPr>
          <p:nvPr/>
        </p:nvSpPr>
        <p:spPr bwMode="auto">
          <a:xfrm>
            <a:off x="381000" y="5638800"/>
            <a:ext cx="81899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a:t>{the direct combination of SO</a:t>
            </a:r>
            <a:r>
              <a:rPr lang="en-GB" altLang="zh-CN" baseline="-25000"/>
              <a:t>3</a:t>
            </a:r>
            <a:r>
              <a:rPr lang="en-GB" altLang="zh-CN"/>
              <a:t> with water is too exothermic and forms a fine mist of acid}</a:t>
            </a:r>
            <a:endParaRPr lang="en-GB" altLang="zh-CN"/>
          </a:p>
        </p:txBody>
      </p:sp>
      <p:sp>
        <p:nvSpPr>
          <p:cNvPr id="16" name="Rectangle 2"/>
          <p:cNvSpPr>
            <a:spLocks noGrp="1" noChangeArrowheads="1"/>
          </p:cNvSpPr>
          <p:nvPr>
            <p:ph type="title"/>
          </p:nvPr>
        </p:nvSpPr>
        <p:spPr>
          <a:xfrm>
            <a:off x="685800" y="373484"/>
            <a:ext cx="7772400" cy="1143000"/>
          </a:xfrm>
          <a:ln>
            <a:miter lim="800000"/>
          </a:ln>
        </p:spPr>
        <p:txBody>
          <a:bodyPr/>
          <a:lstStyle/>
          <a:p>
            <a:pPr>
              <a:defRPr/>
            </a:pPr>
            <a:r>
              <a:rPr lang="en-US" altLang="zh-CN" dirty="0">
                <a:solidFill>
                  <a:prstClr val="white"/>
                </a:solidFill>
              </a:rPr>
              <a:t>Contact process</a:t>
            </a:r>
            <a:endParaRPr lang="en-GB" dirty="0">
              <a:latin typeface="Comic Sans MS" panose="030F0702030302020204" pitchFamily="66"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3"/>
          <p:cNvSpPr txBox="1">
            <a:spLocks noChangeArrowheads="1"/>
          </p:cNvSpPr>
          <p:nvPr/>
        </p:nvSpPr>
        <p:spPr bwMode="auto">
          <a:xfrm>
            <a:off x="3810000" y="1560513"/>
            <a:ext cx="14303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sz="3200" b="1"/>
              <a:t>H</a:t>
            </a:r>
            <a:r>
              <a:rPr lang="en-GB" altLang="zh-CN" sz="3200" b="1" baseline="-25000"/>
              <a:t>2</a:t>
            </a:r>
            <a:r>
              <a:rPr lang="en-GB" altLang="zh-CN" sz="3200" b="1"/>
              <a:t>SO</a:t>
            </a:r>
            <a:r>
              <a:rPr lang="en-GB" altLang="zh-CN" sz="3200" b="1" baseline="-25000"/>
              <a:t>4</a:t>
            </a:r>
            <a:endParaRPr lang="en-GB" altLang="zh-CN" b="1"/>
          </a:p>
        </p:txBody>
      </p:sp>
      <p:sp>
        <p:nvSpPr>
          <p:cNvPr id="11268" name="Text Box 4"/>
          <p:cNvSpPr txBox="1">
            <a:spLocks noChangeArrowheads="1"/>
          </p:cNvSpPr>
          <p:nvPr/>
        </p:nvSpPr>
        <p:spPr bwMode="auto">
          <a:xfrm>
            <a:off x="3505200" y="3646488"/>
            <a:ext cx="2522538" cy="519112"/>
          </a:xfrm>
          <a:prstGeom prst="rect">
            <a:avLst/>
          </a:prstGeom>
          <a:noFill/>
          <a:ln w="9525">
            <a:noFill/>
            <a:miter lim="800000"/>
          </a:ln>
          <a:effec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buFontTx/>
              <a:buChar char="•"/>
            </a:pPr>
            <a:r>
              <a:rPr lang="en-GB" altLang="zh-CN" sz="2800">
                <a:solidFill>
                  <a:srgbClr val="FF0000"/>
                </a:solidFill>
              </a:rPr>
              <a:t> </a:t>
            </a:r>
            <a:r>
              <a:rPr lang="en-GB" altLang="zh-CN" sz="2800">
                <a:solidFill>
                  <a:srgbClr val="FF0000"/>
                </a:solidFill>
                <a:effectLst>
                  <a:outerShdw blurRad="38100" dist="38100" dir="2700000" algn="tl">
                    <a:srgbClr val="C0C0C0"/>
                  </a:outerShdw>
                </a:effectLst>
              </a:rPr>
              <a:t>manufacture</a:t>
            </a:r>
            <a:endParaRPr lang="en-GB" altLang="zh-CN" sz="2800">
              <a:effectLst>
                <a:outerShdw blurRad="38100" dist="38100" dir="2700000" algn="tl">
                  <a:srgbClr val="C0C0C0"/>
                </a:outerShdw>
              </a:effectLst>
            </a:endParaRPr>
          </a:p>
        </p:txBody>
      </p:sp>
      <p:sp>
        <p:nvSpPr>
          <p:cNvPr id="14341" name="Text Box 5"/>
          <p:cNvSpPr txBox="1">
            <a:spLocks noChangeArrowheads="1"/>
          </p:cNvSpPr>
          <p:nvPr/>
        </p:nvSpPr>
        <p:spPr bwMode="auto">
          <a:xfrm>
            <a:off x="2625725" y="2900363"/>
            <a:ext cx="784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H</a:t>
            </a:r>
            <a:r>
              <a:rPr lang="en-GB" altLang="zh-CN" b="1" baseline="-25000"/>
              <a:t>2</a:t>
            </a:r>
            <a:r>
              <a:rPr lang="en-GB" altLang="zh-CN" b="1"/>
              <a:t>O</a:t>
            </a:r>
            <a:endParaRPr lang="en-GB" altLang="zh-CN"/>
          </a:p>
        </p:txBody>
      </p:sp>
      <p:sp>
        <p:nvSpPr>
          <p:cNvPr id="14342" name="Text Box 6"/>
          <p:cNvSpPr txBox="1">
            <a:spLocks noChangeArrowheads="1"/>
          </p:cNvSpPr>
          <p:nvPr/>
        </p:nvSpPr>
        <p:spPr bwMode="auto">
          <a:xfrm>
            <a:off x="4159250" y="2900363"/>
            <a:ext cx="638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Air</a:t>
            </a:r>
            <a:endParaRPr lang="en-GB" altLang="zh-CN"/>
          </a:p>
        </p:txBody>
      </p:sp>
      <p:sp>
        <p:nvSpPr>
          <p:cNvPr id="14343" name="Text Box 7"/>
          <p:cNvSpPr txBox="1">
            <a:spLocks noChangeArrowheads="1"/>
          </p:cNvSpPr>
          <p:nvPr/>
        </p:nvSpPr>
        <p:spPr bwMode="auto">
          <a:xfrm>
            <a:off x="5562600" y="2900363"/>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Sulfur</a:t>
            </a:r>
            <a:endParaRPr lang="en-GB" altLang="zh-CN"/>
          </a:p>
        </p:txBody>
      </p:sp>
      <p:sp>
        <p:nvSpPr>
          <p:cNvPr id="14344" name="AutoShape 8"/>
          <p:cNvSpPr>
            <a:spLocks noChangeArrowheads="1"/>
          </p:cNvSpPr>
          <p:nvPr/>
        </p:nvSpPr>
        <p:spPr bwMode="auto">
          <a:xfrm>
            <a:off x="4267200" y="2286000"/>
            <a:ext cx="304800" cy="609600"/>
          </a:xfrm>
          <a:prstGeom prst="downArrow">
            <a:avLst>
              <a:gd name="adj1" fmla="val 50000"/>
              <a:gd name="adj2" fmla="val 50000"/>
            </a:avLst>
          </a:prstGeom>
          <a:solidFill>
            <a:schemeClr val="accent1"/>
          </a:solidFill>
          <a:ln w="9525">
            <a:solidFill>
              <a:schemeClr val="tx1"/>
            </a:solidFill>
            <a:miter lim="800000"/>
          </a:ln>
        </p:spPr>
        <p:txBody>
          <a:bodyPr wrap="none"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14345" name="AutoShape 9"/>
          <p:cNvSpPr>
            <a:spLocks noChangeArrowheads="1"/>
          </p:cNvSpPr>
          <p:nvPr/>
        </p:nvSpPr>
        <p:spPr bwMode="auto">
          <a:xfrm rot="2190663">
            <a:off x="3505200" y="2209800"/>
            <a:ext cx="304800" cy="609600"/>
          </a:xfrm>
          <a:prstGeom prst="downArrow">
            <a:avLst>
              <a:gd name="adj1" fmla="val 50000"/>
              <a:gd name="adj2" fmla="val 50000"/>
            </a:avLst>
          </a:prstGeom>
          <a:solidFill>
            <a:schemeClr val="accent1"/>
          </a:solidFill>
          <a:ln w="9525">
            <a:solidFill>
              <a:schemeClr val="tx1"/>
            </a:solidFill>
            <a:miter lim="800000"/>
          </a:ln>
        </p:spPr>
        <p:txBody>
          <a:bodyPr wrap="none"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14346" name="AutoShape 10"/>
          <p:cNvSpPr>
            <a:spLocks noChangeArrowheads="1"/>
          </p:cNvSpPr>
          <p:nvPr/>
        </p:nvSpPr>
        <p:spPr bwMode="auto">
          <a:xfrm rot="-2435298">
            <a:off x="4953000" y="2209800"/>
            <a:ext cx="304800" cy="609600"/>
          </a:xfrm>
          <a:prstGeom prst="downArrow">
            <a:avLst>
              <a:gd name="adj1" fmla="val 50000"/>
              <a:gd name="adj2" fmla="val 50000"/>
            </a:avLst>
          </a:prstGeom>
          <a:solidFill>
            <a:schemeClr val="accent1"/>
          </a:solidFill>
          <a:ln w="9525">
            <a:solidFill>
              <a:schemeClr val="tx1"/>
            </a:solidFill>
            <a:miter lim="800000"/>
          </a:ln>
        </p:spPr>
        <p:txBody>
          <a:bodyPr wrap="none"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14347" name="Text Box 11"/>
          <p:cNvSpPr txBox="1">
            <a:spLocks noChangeArrowheads="1"/>
          </p:cNvSpPr>
          <p:nvPr/>
        </p:nvSpPr>
        <p:spPr bwMode="auto">
          <a:xfrm>
            <a:off x="838200" y="4271963"/>
            <a:ext cx="393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Step 4: </a:t>
            </a:r>
            <a:r>
              <a:rPr lang="en-GB" altLang="zh-CN"/>
              <a:t>Dilution of Oleum</a:t>
            </a:r>
            <a:endParaRPr lang="en-GB" altLang="zh-CN"/>
          </a:p>
        </p:txBody>
      </p:sp>
      <p:sp>
        <p:nvSpPr>
          <p:cNvPr id="14348" name="Text Box 12"/>
          <p:cNvSpPr txBox="1">
            <a:spLocks noChangeArrowheads="1"/>
          </p:cNvSpPr>
          <p:nvPr/>
        </p:nvSpPr>
        <p:spPr bwMode="auto">
          <a:xfrm>
            <a:off x="914400" y="4953000"/>
            <a:ext cx="7620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dirty="0"/>
              <a:t>                 H</a:t>
            </a:r>
            <a:r>
              <a:rPr lang="en-GB" altLang="zh-CN" baseline="-25000" dirty="0"/>
              <a:t>2</a:t>
            </a:r>
            <a:r>
              <a:rPr lang="en-GB" altLang="zh-CN" dirty="0"/>
              <a:t>O</a:t>
            </a:r>
            <a:r>
              <a:rPr lang="en-GB" altLang="zh-CN" baseline="-25000" dirty="0"/>
              <a:t>  </a:t>
            </a:r>
            <a:r>
              <a:rPr lang="en-GB" altLang="zh-CN" dirty="0"/>
              <a:t>  +     H</a:t>
            </a:r>
            <a:r>
              <a:rPr lang="en-GB" altLang="zh-CN" baseline="-25000" dirty="0"/>
              <a:t>2</a:t>
            </a:r>
            <a:r>
              <a:rPr lang="en-GB" altLang="zh-CN" dirty="0"/>
              <a:t>S</a:t>
            </a:r>
            <a:r>
              <a:rPr lang="en-GB" altLang="zh-CN" baseline="-25000" dirty="0"/>
              <a:t>2</a:t>
            </a:r>
            <a:r>
              <a:rPr lang="en-GB" altLang="zh-CN" dirty="0"/>
              <a:t>O</a:t>
            </a:r>
            <a:r>
              <a:rPr lang="en-GB" altLang="zh-CN" baseline="-25000" dirty="0"/>
              <a:t>7                          </a:t>
            </a:r>
            <a:r>
              <a:rPr lang="en-GB" altLang="zh-CN" dirty="0"/>
              <a:t>2 H</a:t>
            </a:r>
            <a:r>
              <a:rPr lang="en-GB" altLang="zh-CN" baseline="-25000" dirty="0"/>
              <a:t>2</a:t>
            </a:r>
            <a:r>
              <a:rPr lang="en-GB" altLang="zh-CN" dirty="0"/>
              <a:t>SO</a:t>
            </a:r>
            <a:r>
              <a:rPr lang="en-GB" altLang="zh-CN" baseline="-25000" dirty="0"/>
              <a:t>4</a:t>
            </a:r>
            <a:endParaRPr lang="en-GB" altLang="zh-CN" baseline="-25000" dirty="0"/>
          </a:p>
          <a:p>
            <a:endParaRPr lang="en-GB" altLang="zh-CN" dirty="0"/>
          </a:p>
        </p:txBody>
      </p:sp>
      <p:sp>
        <p:nvSpPr>
          <p:cNvPr id="14349" name="Line 13"/>
          <p:cNvSpPr>
            <a:spLocks noChangeShapeType="1"/>
          </p:cNvSpPr>
          <p:nvPr/>
        </p:nvSpPr>
        <p:spPr bwMode="auto">
          <a:xfrm>
            <a:off x="5638800" y="5181600"/>
            <a:ext cx="533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0" name="Text Box 14"/>
          <p:cNvSpPr txBox="1">
            <a:spLocks noChangeArrowheads="1"/>
          </p:cNvSpPr>
          <p:nvPr/>
        </p:nvSpPr>
        <p:spPr bwMode="auto">
          <a:xfrm>
            <a:off x="533400" y="5562600"/>
            <a:ext cx="7899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a:t>the oleum is diluted to give the desired concentration </a:t>
            </a:r>
            <a:endParaRPr lang="en-GB" altLang="zh-CN"/>
          </a:p>
          <a:p>
            <a:r>
              <a:rPr lang="en-GB" altLang="zh-CN"/>
              <a:t>of sulphuric acid</a:t>
            </a:r>
            <a:endParaRPr lang="en-GB" altLang="zh-CN"/>
          </a:p>
        </p:txBody>
      </p:sp>
      <p:sp>
        <p:nvSpPr>
          <p:cNvPr id="16" name="Rectangle 2"/>
          <p:cNvSpPr>
            <a:spLocks noGrp="1" noChangeArrowheads="1"/>
          </p:cNvSpPr>
          <p:nvPr>
            <p:ph type="title"/>
          </p:nvPr>
        </p:nvSpPr>
        <p:spPr>
          <a:xfrm>
            <a:off x="685800" y="373484"/>
            <a:ext cx="7772400" cy="1143000"/>
          </a:xfrm>
          <a:ln>
            <a:miter lim="800000"/>
          </a:ln>
        </p:spPr>
        <p:txBody>
          <a:bodyPr/>
          <a:lstStyle/>
          <a:p>
            <a:pPr>
              <a:defRPr/>
            </a:pPr>
            <a:r>
              <a:rPr lang="en-US" altLang="zh-CN" dirty="0">
                <a:solidFill>
                  <a:prstClr val="white"/>
                </a:solidFill>
              </a:rPr>
              <a:t>Contact process</a:t>
            </a:r>
            <a:endParaRPr lang="en-GB" dirty="0">
              <a:latin typeface="Comic Sans MS" panose="030F0702030302020204" pitchFamily="66"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3810000" y="1560513"/>
            <a:ext cx="14303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sz="3200" b="1"/>
              <a:t>H</a:t>
            </a:r>
            <a:r>
              <a:rPr lang="en-GB" altLang="zh-CN" sz="3200" b="1" baseline="-25000"/>
              <a:t>2</a:t>
            </a:r>
            <a:r>
              <a:rPr lang="en-GB" altLang="zh-CN" sz="3200" b="1"/>
              <a:t>SO</a:t>
            </a:r>
            <a:r>
              <a:rPr lang="en-GB" altLang="zh-CN" sz="3200" b="1" baseline="-25000"/>
              <a:t>4</a:t>
            </a:r>
            <a:endParaRPr lang="en-GB" altLang="zh-CN" b="1"/>
          </a:p>
        </p:txBody>
      </p:sp>
      <p:sp>
        <p:nvSpPr>
          <p:cNvPr id="12292" name="Text Box 4"/>
          <p:cNvSpPr txBox="1">
            <a:spLocks noChangeArrowheads="1"/>
          </p:cNvSpPr>
          <p:nvPr/>
        </p:nvSpPr>
        <p:spPr bwMode="auto">
          <a:xfrm>
            <a:off x="3505200" y="3646488"/>
            <a:ext cx="2522538" cy="519112"/>
          </a:xfrm>
          <a:prstGeom prst="rect">
            <a:avLst/>
          </a:prstGeom>
          <a:noFill/>
          <a:ln w="9525">
            <a:noFill/>
            <a:miter lim="800000"/>
          </a:ln>
          <a:effec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buFontTx/>
              <a:buChar char="•"/>
            </a:pPr>
            <a:r>
              <a:rPr lang="en-GB" altLang="zh-CN" sz="2800">
                <a:solidFill>
                  <a:srgbClr val="FF0000"/>
                </a:solidFill>
              </a:rPr>
              <a:t> </a:t>
            </a:r>
            <a:r>
              <a:rPr lang="en-GB" altLang="zh-CN" sz="2800">
                <a:solidFill>
                  <a:srgbClr val="FF0000"/>
                </a:solidFill>
                <a:effectLst>
                  <a:outerShdw blurRad="38100" dist="38100" dir="2700000" algn="tl">
                    <a:srgbClr val="C0C0C0"/>
                  </a:outerShdw>
                </a:effectLst>
              </a:rPr>
              <a:t>manufacture</a:t>
            </a:r>
            <a:endParaRPr lang="en-GB" altLang="zh-CN" sz="2800">
              <a:effectLst>
                <a:outerShdw blurRad="38100" dist="38100" dir="2700000" algn="tl">
                  <a:srgbClr val="C0C0C0"/>
                </a:outerShdw>
              </a:effectLst>
            </a:endParaRPr>
          </a:p>
        </p:txBody>
      </p:sp>
      <p:sp>
        <p:nvSpPr>
          <p:cNvPr id="15365" name="Text Box 5"/>
          <p:cNvSpPr txBox="1">
            <a:spLocks noChangeArrowheads="1"/>
          </p:cNvSpPr>
          <p:nvPr/>
        </p:nvSpPr>
        <p:spPr bwMode="auto">
          <a:xfrm>
            <a:off x="2625725" y="2900363"/>
            <a:ext cx="784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H</a:t>
            </a:r>
            <a:r>
              <a:rPr lang="en-GB" altLang="zh-CN" b="1" baseline="-25000"/>
              <a:t>2</a:t>
            </a:r>
            <a:r>
              <a:rPr lang="en-GB" altLang="zh-CN" b="1"/>
              <a:t>O</a:t>
            </a:r>
            <a:endParaRPr lang="en-GB" altLang="zh-CN"/>
          </a:p>
        </p:txBody>
      </p:sp>
      <p:sp>
        <p:nvSpPr>
          <p:cNvPr id="15366" name="Text Box 6"/>
          <p:cNvSpPr txBox="1">
            <a:spLocks noChangeArrowheads="1"/>
          </p:cNvSpPr>
          <p:nvPr/>
        </p:nvSpPr>
        <p:spPr bwMode="auto">
          <a:xfrm>
            <a:off x="4159250" y="2900363"/>
            <a:ext cx="638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Air</a:t>
            </a:r>
            <a:endParaRPr lang="en-GB" altLang="zh-CN"/>
          </a:p>
        </p:txBody>
      </p:sp>
      <p:sp>
        <p:nvSpPr>
          <p:cNvPr id="15367" name="Text Box 7"/>
          <p:cNvSpPr txBox="1">
            <a:spLocks noChangeArrowheads="1"/>
          </p:cNvSpPr>
          <p:nvPr/>
        </p:nvSpPr>
        <p:spPr bwMode="auto">
          <a:xfrm>
            <a:off x="5562600" y="2900363"/>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Sulfur</a:t>
            </a:r>
            <a:endParaRPr lang="en-GB" altLang="zh-CN"/>
          </a:p>
        </p:txBody>
      </p:sp>
      <p:sp>
        <p:nvSpPr>
          <p:cNvPr id="15368" name="AutoShape 8"/>
          <p:cNvSpPr>
            <a:spLocks noChangeArrowheads="1"/>
          </p:cNvSpPr>
          <p:nvPr/>
        </p:nvSpPr>
        <p:spPr bwMode="auto">
          <a:xfrm>
            <a:off x="4267200" y="2286000"/>
            <a:ext cx="304800" cy="609600"/>
          </a:xfrm>
          <a:prstGeom prst="downArrow">
            <a:avLst>
              <a:gd name="adj1" fmla="val 50000"/>
              <a:gd name="adj2" fmla="val 50000"/>
            </a:avLst>
          </a:prstGeom>
          <a:solidFill>
            <a:schemeClr val="accent1"/>
          </a:solidFill>
          <a:ln w="9525">
            <a:solidFill>
              <a:schemeClr val="tx1"/>
            </a:solidFill>
            <a:miter lim="800000"/>
          </a:ln>
        </p:spPr>
        <p:txBody>
          <a:bodyPr wrap="none"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15369" name="AutoShape 9"/>
          <p:cNvSpPr>
            <a:spLocks noChangeArrowheads="1"/>
          </p:cNvSpPr>
          <p:nvPr/>
        </p:nvSpPr>
        <p:spPr bwMode="auto">
          <a:xfrm rot="2190663">
            <a:off x="3505200" y="2209800"/>
            <a:ext cx="304800" cy="609600"/>
          </a:xfrm>
          <a:prstGeom prst="downArrow">
            <a:avLst>
              <a:gd name="adj1" fmla="val 50000"/>
              <a:gd name="adj2" fmla="val 50000"/>
            </a:avLst>
          </a:prstGeom>
          <a:solidFill>
            <a:schemeClr val="accent1"/>
          </a:solidFill>
          <a:ln w="9525">
            <a:solidFill>
              <a:schemeClr val="tx1"/>
            </a:solidFill>
            <a:miter lim="800000"/>
          </a:ln>
        </p:spPr>
        <p:txBody>
          <a:bodyPr wrap="none"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15370" name="AutoShape 10"/>
          <p:cNvSpPr>
            <a:spLocks noChangeArrowheads="1"/>
          </p:cNvSpPr>
          <p:nvPr/>
        </p:nvSpPr>
        <p:spPr bwMode="auto">
          <a:xfrm rot="-2435298">
            <a:off x="4953000" y="2209800"/>
            <a:ext cx="304800" cy="609600"/>
          </a:xfrm>
          <a:prstGeom prst="downArrow">
            <a:avLst>
              <a:gd name="adj1" fmla="val 50000"/>
              <a:gd name="adj2" fmla="val 50000"/>
            </a:avLst>
          </a:prstGeom>
          <a:solidFill>
            <a:schemeClr val="accent1"/>
          </a:solidFill>
          <a:ln w="9525">
            <a:solidFill>
              <a:schemeClr val="tx1"/>
            </a:solidFill>
            <a:miter lim="800000"/>
          </a:ln>
        </p:spPr>
        <p:txBody>
          <a:bodyPr wrap="none"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15371" name="Text Box 11"/>
          <p:cNvSpPr txBox="1">
            <a:spLocks noChangeArrowheads="1"/>
          </p:cNvSpPr>
          <p:nvPr/>
        </p:nvSpPr>
        <p:spPr bwMode="auto">
          <a:xfrm>
            <a:off x="838200" y="4271963"/>
            <a:ext cx="690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Step 2: </a:t>
            </a:r>
            <a:r>
              <a:rPr lang="en-GB" altLang="zh-CN"/>
              <a:t>Formation of SO</a:t>
            </a:r>
            <a:r>
              <a:rPr lang="en-GB" altLang="zh-CN" baseline="-25000"/>
              <a:t>3</a:t>
            </a:r>
            <a:r>
              <a:rPr lang="en-GB" altLang="zh-CN"/>
              <a:t> </a:t>
            </a:r>
            <a:r>
              <a:rPr lang="en-GB" altLang="zh-CN" i="1"/>
              <a:t>the Contact Process</a:t>
            </a:r>
            <a:endParaRPr lang="en-GB" altLang="zh-CN"/>
          </a:p>
        </p:txBody>
      </p:sp>
      <p:sp>
        <p:nvSpPr>
          <p:cNvPr id="15372" name="Text Box 12"/>
          <p:cNvSpPr txBox="1">
            <a:spLocks noChangeArrowheads="1"/>
          </p:cNvSpPr>
          <p:nvPr/>
        </p:nvSpPr>
        <p:spPr bwMode="auto">
          <a:xfrm>
            <a:off x="914400" y="4953000"/>
            <a:ext cx="7620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a:t>                    2SO</a:t>
            </a:r>
            <a:r>
              <a:rPr lang="en-GB" altLang="zh-CN" baseline="-25000"/>
              <a:t>2     </a:t>
            </a:r>
            <a:r>
              <a:rPr lang="en-GB" altLang="zh-CN"/>
              <a:t>+     O</a:t>
            </a:r>
            <a:r>
              <a:rPr lang="en-GB" altLang="zh-CN" baseline="-25000"/>
              <a:t>2</a:t>
            </a:r>
            <a:r>
              <a:rPr lang="en-GB" altLang="zh-CN"/>
              <a:t>           2SO</a:t>
            </a:r>
            <a:r>
              <a:rPr lang="en-GB" altLang="zh-CN" baseline="-25000"/>
              <a:t>3   </a:t>
            </a:r>
            <a:r>
              <a:rPr lang="en-GB" altLang="zh-CN" i="1">
                <a:solidFill>
                  <a:srgbClr val="FF0000"/>
                </a:solidFill>
              </a:rPr>
              <a:t>exothermic</a:t>
            </a:r>
            <a:endParaRPr lang="en-GB" altLang="zh-CN" baseline="-25000"/>
          </a:p>
          <a:p>
            <a:endParaRPr lang="en-GB" altLang="zh-CN" baseline="-25000"/>
          </a:p>
          <a:p>
            <a:endParaRPr lang="en-GB" altLang="zh-CN"/>
          </a:p>
        </p:txBody>
      </p:sp>
      <p:sp>
        <p:nvSpPr>
          <p:cNvPr id="15373" name="Line 13"/>
          <p:cNvSpPr>
            <a:spLocks noChangeShapeType="1"/>
          </p:cNvSpPr>
          <p:nvPr/>
        </p:nvSpPr>
        <p:spPr bwMode="auto">
          <a:xfrm>
            <a:off x="5029200" y="5181600"/>
            <a:ext cx="533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4" name="Line 14"/>
          <p:cNvSpPr>
            <a:spLocks noChangeShapeType="1"/>
          </p:cNvSpPr>
          <p:nvPr/>
        </p:nvSpPr>
        <p:spPr bwMode="auto">
          <a:xfrm>
            <a:off x="5029200" y="5257800"/>
            <a:ext cx="533400" cy="0"/>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5" name="Text Box 15"/>
          <p:cNvSpPr txBox="1">
            <a:spLocks noChangeArrowheads="1"/>
          </p:cNvSpPr>
          <p:nvPr/>
        </p:nvSpPr>
        <p:spPr bwMode="auto">
          <a:xfrm>
            <a:off x="1752600" y="5791200"/>
            <a:ext cx="6327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i="1"/>
              <a:t>Let’s look at this equilibrium more closely….</a:t>
            </a:r>
            <a:endParaRPr lang="en-GB" altLang="zh-CN" i="1"/>
          </a:p>
        </p:txBody>
      </p:sp>
      <p:sp>
        <p:nvSpPr>
          <p:cNvPr id="17" name="Rectangle 2"/>
          <p:cNvSpPr>
            <a:spLocks noGrp="1" noChangeArrowheads="1"/>
          </p:cNvSpPr>
          <p:nvPr>
            <p:ph type="title"/>
          </p:nvPr>
        </p:nvSpPr>
        <p:spPr>
          <a:xfrm>
            <a:off x="685800" y="373484"/>
            <a:ext cx="7772400" cy="1143000"/>
          </a:xfrm>
          <a:ln>
            <a:miter lim="800000"/>
          </a:ln>
        </p:spPr>
        <p:txBody>
          <a:bodyPr/>
          <a:lstStyle/>
          <a:p>
            <a:pPr>
              <a:defRPr/>
            </a:pPr>
            <a:r>
              <a:rPr lang="en-US" altLang="zh-CN" dirty="0">
                <a:solidFill>
                  <a:prstClr val="white"/>
                </a:solidFill>
              </a:rPr>
              <a:t>Contact process</a:t>
            </a:r>
            <a:endParaRPr lang="en-GB" dirty="0">
              <a:latin typeface="Comic Sans MS" panose="030F0702030302020204" pitchFamily="66"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11"/>
          <p:cNvSpPr txBox="1">
            <a:spLocks noChangeArrowheads="1"/>
          </p:cNvSpPr>
          <p:nvPr/>
        </p:nvSpPr>
        <p:spPr bwMode="auto">
          <a:xfrm>
            <a:off x="914400" y="1604963"/>
            <a:ext cx="690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Step 2: </a:t>
            </a:r>
            <a:r>
              <a:rPr lang="en-GB" altLang="zh-CN"/>
              <a:t>Formation of SO</a:t>
            </a:r>
            <a:r>
              <a:rPr lang="en-GB" altLang="zh-CN" baseline="-25000"/>
              <a:t>3</a:t>
            </a:r>
            <a:r>
              <a:rPr lang="en-GB" altLang="zh-CN"/>
              <a:t> </a:t>
            </a:r>
            <a:r>
              <a:rPr lang="en-GB" altLang="zh-CN" i="1"/>
              <a:t>the Contact Process</a:t>
            </a:r>
            <a:endParaRPr lang="en-GB" altLang="zh-CN"/>
          </a:p>
        </p:txBody>
      </p:sp>
      <p:sp>
        <p:nvSpPr>
          <p:cNvPr id="16388" name="Text Box 12"/>
          <p:cNvSpPr txBox="1">
            <a:spLocks noChangeArrowheads="1"/>
          </p:cNvSpPr>
          <p:nvPr/>
        </p:nvSpPr>
        <p:spPr bwMode="auto">
          <a:xfrm>
            <a:off x="762000" y="2438400"/>
            <a:ext cx="7620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dirty="0"/>
              <a:t>                  2 SO</a:t>
            </a:r>
            <a:r>
              <a:rPr lang="en-GB" altLang="zh-CN" baseline="-25000" dirty="0"/>
              <a:t>2     </a:t>
            </a:r>
            <a:r>
              <a:rPr lang="en-GB" altLang="zh-CN" dirty="0"/>
              <a:t>+   O</a:t>
            </a:r>
            <a:r>
              <a:rPr lang="en-GB" altLang="zh-CN" baseline="-25000" dirty="0"/>
              <a:t>2</a:t>
            </a:r>
            <a:r>
              <a:rPr lang="en-GB" altLang="zh-CN" dirty="0"/>
              <a:t>           2 SO</a:t>
            </a:r>
            <a:r>
              <a:rPr lang="en-GB" altLang="zh-CN" baseline="-25000" dirty="0"/>
              <a:t>3   </a:t>
            </a:r>
            <a:r>
              <a:rPr lang="en-GB" altLang="zh-CN" i="1" dirty="0">
                <a:solidFill>
                  <a:srgbClr val="FF0000"/>
                </a:solidFill>
              </a:rPr>
              <a:t>exothermic</a:t>
            </a:r>
            <a:endParaRPr lang="en-GB" altLang="zh-CN" baseline="-25000" dirty="0"/>
          </a:p>
          <a:p>
            <a:endParaRPr lang="en-GB" altLang="zh-CN" baseline="-25000" dirty="0"/>
          </a:p>
          <a:p>
            <a:endParaRPr lang="en-GB" altLang="zh-CN" dirty="0"/>
          </a:p>
        </p:txBody>
      </p:sp>
      <p:sp>
        <p:nvSpPr>
          <p:cNvPr id="16391" name="Text Box 16"/>
          <p:cNvSpPr txBox="1">
            <a:spLocks noChangeArrowheads="1"/>
          </p:cNvSpPr>
          <p:nvPr/>
        </p:nvSpPr>
        <p:spPr bwMode="auto">
          <a:xfrm>
            <a:off x="1050925" y="3322638"/>
            <a:ext cx="1425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dirty="0"/>
              <a:t>Factors:</a:t>
            </a:r>
            <a:endParaRPr lang="en-GB" altLang="zh-CN" b="1" dirty="0"/>
          </a:p>
        </p:txBody>
      </p:sp>
      <p:sp>
        <p:nvSpPr>
          <p:cNvPr id="13329" name="Text Box 17"/>
          <p:cNvSpPr txBox="1">
            <a:spLocks noChangeArrowheads="1"/>
          </p:cNvSpPr>
          <p:nvPr/>
        </p:nvSpPr>
        <p:spPr bwMode="auto">
          <a:xfrm>
            <a:off x="3505200" y="3733800"/>
            <a:ext cx="2438400" cy="26479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buFontTx/>
              <a:buChar char="•"/>
            </a:pPr>
            <a:r>
              <a:rPr lang="en-GB" altLang="zh-CN" dirty="0"/>
              <a:t> </a:t>
            </a:r>
            <a:r>
              <a:rPr lang="en-GB" altLang="zh-CN" dirty="0">
                <a:effectLst>
                  <a:outerShdw blurRad="38100" dist="38100" dir="2700000" algn="tl">
                    <a:srgbClr val="C0C0C0"/>
                  </a:outerShdw>
                </a:effectLst>
              </a:rPr>
              <a:t>Catalyst</a:t>
            </a:r>
            <a:endParaRPr lang="en-GB" altLang="zh-CN" dirty="0">
              <a:effectLst>
                <a:outerShdw blurRad="38100" dist="38100" dir="2700000" algn="tl">
                  <a:srgbClr val="C0C0C0"/>
                </a:outerShdw>
              </a:effectLst>
            </a:endParaRPr>
          </a:p>
          <a:p>
            <a:endParaRPr lang="en-GB" altLang="zh-CN" dirty="0">
              <a:effectLst>
                <a:outerShdw blurRad="38100" dist="38100" dir="2700000" algn="tl">
                  <a:srgbClr val="C0C0C0"/>
                </a:outerShdw>
              </a:effectLst>
            </a:endParaRPr>
          </a:p>
          <a:p>
            <a:pPr>
              <a:buFontTx/>
              <a:buChar char="•"/>
            </a:pPr>
            <a:r>
              <a:rPr lang="en-GB" altLang="zh-CN" dirty="0">
                <a:effectLst>
                  <a:outerShdw blurRad="38100" dist="38100" dir="2700000" algn="tl">
                    <a:srgbClr val="C0C0C0"/>
                  </a:outerShdw>
                </a:effectLst>
              </a:rPr>
              <a:t> Temperature</a:t>
            </a:r>
            <a:endParaRPr lang="en-GB" altLang="zh-CN" dirty="0">
              <a:effectLst>
                <a:outerShdw blurRad="38100" dist="38100" dir="2700000" algn="tl">
                  <a:srgbClr val="C0C0C0"/>
                </a:outerShdw>
              </a:effectLst>
            </a:endParaRPr>
          </a:p>
          <a:p>
            <a:pPr>
              <a:buFontTx/>
              <a:buChar char="•"/>
            </a:pPr>
            <a:endParaRPr lang="en-GB" altLang="zh-CN" dirty="0">
              <a:effectLst>
                <a:outerShdw blurRad="38100" dist="38100" dir="2700000" algn="tl">
                  <a:srgbClr val="C0C0C0"/>
                </a:outerShdw>
              </a:effectLst>
            </a:endParaRPr>
          </a:p>
          <a:p>
            <a:pPr>
              <a:buFontTx/>
              <a:buChar char="•"/>
            </a:pPr>
            <a:r>
              <a:rPr lang="en-GB" altLang="zh-CN" dirty="0">
                <a:effectLst>
                  <a:outerShdw blurRad="38100" dist="38100" dir="2700000" algn="tl">
                    <a:srgbClr val="C0C0C0"/>
                  </a:outerShdw>
                </a:effectLst>
              </a:rPr>
              <a:t> Pressure</a:t>
            </a:r>
            <a:endParaRPr lang="en-GB" altLang="zh-CN" dirty="0">
              <a:effectLst>
                <a:outerShdw blurRad="38100" dist="38100" dir="2700000" algn="tl">
                  <a:srgbClr val="C0C0C0"/>
                </a:outerShdw>
              </a:effectLst>
            </a:endParaRPr>
          </a:p>
          <a:p>
            <a:pPr>
              <a:buFontTx/>
              <a:buChar char="•"/>
            </a:pPr>
            <a:endParaRPr lang="en-GB" altLang="zh-CN" dirty="0"/>
          </a:p>
          <a:p>
            <a:pPr>
              <a:buFontTx/>
              <a:buChar char="•"/>
            </a:pPr>
            <a:endParaRPr lang="en-GB" altLang="zh-CN" dirty="0"/>
          </a:p>
        </p:txBody>
      </p:sp>
      <p:sp>
        <p:nvSpPr>
          <p:cNvPr id="10" name="Rectangle 2"/>
          <p:cNvSpPr>
            <a:spLocks noGrp="1" noChangeArrowheads="1"/>
          </p:cNvSpPr>
          <p:nvPr>
            <p:ph type="title"/>
          </p:nvPr>
        </p:nvSpPr>
        <p:spPr>
          <a:xfrm>
            <a:off x="685800" y="373484"/>
            <a:ext cx="7772400" cy="1143000"/>
          </a:xfrm>
          <a:ln>
            <a:miter lim="800000"/>
          </a:ln>
        </p:spPr>
        <p:txBody>
          <a:bodyPr/>
          <a:lstStyle/>
          <a:p>
            <a:pPr>
              <a:defRPr/>
            </a:pPr>
            <a:r>
              <a:rPr lang="en-US" altLang="zh-CN" dirty="0">
                <a:solidFill>
                  <a:prstClr val="white"/>
                </a:solidFill>
              </a:rPr>
              <a:t>Contact process</a:t>
            </a:r>
            <a:endParaRPr lang="en-GB" dirty="0">
              <a:latin typeface="Comic Sans MS" panose="030F0702030302020204" pitchFamily="66" charset="0"/>
            </a:endParaRPr>
          </a:p>
        </p:txBody>
      </p:sp>
      <p:grpSp>
        <p:nvGrpSpPr>
          <p:cNvPr id="9" name="组合 8"/>
          <p:cNvGrpSpPr/>
          <p:nvPr/>
        </p:nvGrpSpPr>
        <p:grpSpPr>
          <a:xfrm>
            <a:off x="4572000" y="2667000"/>
            <a:ext cx="533400" cy="76200"/>
            <a:chOff x="4800600" y="2667000"/>
            <a:chExt cx="533400" cy="76200"/>
          </a:xfrm>
        </p:grpSpPr>
        <p:sp>
          <p:nvSpPr>
            <p:cNvPr id="11" name="Line 5"/>
            <p:cNvSpPr>
              <a:spLocks noChangeShapeType="1"/>
            </p:cNvSpPr>
            <p:nvPr/>
          </p:nvSpPr>
          <p:spPr bwMode="auto">
            <a:xfrm>
              <a:off x="4800600" y="2667000"/>
              <a:ext cx="533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6"/>
            <p:cNvSpPr>
              <a:spLocks noChangeShapeType="1"/>
            </p:cNvSpPr>
            <p:nvPr/>
          </p:nvSpPr>
          <p:spPr bwMode="auto">
            <a:xfrm>
              <a:off x="4800600" y="2743200"/>
              <a:ext cx="533400" cy="0"/>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P spid="16391" grpId="0"/>
      <p:bldP spid="1332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3"/>
          <p:cNvSpPr txBox="1">
            <a:spLocks noChangeArrowheads="1"/>
          </p:cNvSpPr>
          <p:nvPr/>
        </p:nvSpPr>
        <p:spPr bwMode="auto">
          <a:xfrm>
            <a:off x="914400" y="1604963"/>
            <a:ext cx="690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Step 2: </a:t>
            </a:r>
            <a:r>
              <a:rPr lang="en-GB" altLang="zh-CN"/>
              <a:t>Formation of SO</a:t>
            </a:r>
            <a:r>
              <a:rPr lang="en-GB" altLang="zh-CN" baseline="-25000"/>
              <a:t>3</a:t>
            </a:r>
            <a:r>
              <a:rPr lang="en-GB" altLang="zh-CN"/>
              <a:t> </a:t>
            </a:r>
            <a:r>
              <a:rPr lang="en-GB" altLang="zh-CN" i="1"/>
              <a:t>the Contact Process</a:t>
            </a:r>
            <a:endParaRPr lang="en-GB" altLang="zh-CN"/>
          </a:p>
        </p:txBody>
      </p:sp>
      <p:sp>
        <p:nvSpPr>
          <p:cNvPr id="17412" name="Text Box 4"/>
          <p:cNvSpPr txBox="1">
            <a:spLocks noChangeArrowheads="1"/>
          </p:cNvSpPr>
          <p:nvPr/>
        </p:nvSpPr>
        <p:spPr bwMode="auto">
          <a:xfrm>
            <a:off x="762000" y="2438400"/>
            <a:ext cx="7620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dirty="0"/>
              <a:t>                  2 SO</a:t>
            </a:r>
            <a:r>
              <a:rPr lang="en-GB" altLang="zh-CN" baseline="-25000" dirty="0"/>
              <a:t>2     </a:t>
            </a:r>
            <a:r>
              <a:rPr lang="en-GB" altLang="zh-CN" dirty="0"/>
              <a:t>+   O</a:t>
            </a:r>
            <a:r>
              <a:rPr lang="en-GB" altLang="zh-CN" baseline="-25000" dirty="0"/>
              <a:t>2</a:t>
            </a:r>
            <a:r>
              <a:rPr lang="en-GB" altLang="zh-CN" dirty="0"/>
              <a:t>           2 SO</a:t>
            </a:r>
            <a:r>
              <a:rPr lang="en-GB" altLang="zh-CN" baseline="-25000" dirty="0"/>
              <a:t>3   </a:t>
            </a:r>
            <a:r>
              <a:rPr lang="en-GB" altLang="zh-CN" i="1" dirty="0">
                <a:solidFill>
                  <a:srgbClr val="FF0000"/>
                </a:solidFill>
              </a:rPr>
              <a:t>exothermic</a:t>
            </a:r>
            <a:endParaRPr lang="en-GB" altLang="zh-CN" baseline="-25000" dirty="0"/>
          </a:p>
          <a:p>
            <a:endParaRPr lang="en-GB" altLang="zh-CN" baseline="-25000" dirty="0"/>
          </a:p>
          <a:p>
            <a:endParaRPr lang="en-GB" altLang="zh-CN" dirty="0"/>
          </a:p>
        </p:txBody>
      </p:sp>
      <p:sp>
        <p:nvSpPr>
          <p:cNvPr id="17415" name="Text Box 7"/>
          <p:cNvSpPr txBox="1">
            <a:spLocks noChangeArrowheads="1"/>
          </p:cNvSpPr>
          <p:nvPr/>
        </p:nvSpPr>
        <p:spPr bwMode="auto">
          <a:xfrm>
            <a:off x="1050925" y="3322638"/>
            <a:ext cx="1425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Factors:</a:t>
            </a:r>
            <a:endParaRPr lang="en-GB" altLang="zh-CN" b="1"/>
          </a:p>
        </p:txBody>
      </p:sp>
      <p:sp>
        <p:nvSpPr>
          <p:cNvPr id="14344" name="Text Box 8"/>
          <p:cNvSpPr txBox="1">
            <a:spLocks noChangeArrowheads="1"/>
          </p:cNvSpPr>
          <p:nvPr/>
        </p:nvSpPr>
        <p:spPr bwMode="auto">
          <a:xfrm>
            <a:off x="3505200" y="3733800"/>
            <a:ext cx="3505200" cy="26479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buFontTx/>
              <a:buChar char="•"/>
            </a:pPr>
            <a:r>
              <a:rPr lang="en-GB" altLang="zh-CN" dirty="0"/>
              <a:t> </a:t>
            </a:r>
            <a:r>
              <a:rPr lang="en-GB" altLang="zh-CN" dirty="0">
                <a:effectLst>
                  <a:outerShdw blurRad="38100" dist="38100" dir="2700000" algn="tl">
                    <a:srgbClr val="C0C0C0"/>
                  </a:outerShdw>
                </a:effectLst>
              </a:rPr>
              <a:t>Catalyst  </a:t>
            </a:r>
            <a:r>
              <a:rPr lang="en-GB" altLang="zh-CN" dirty="0">
                <a:solidFill>
                  <a:srgbClr val="FF0000"/>
                </a:solidFill>
                <a:effectLst>
                  <a:outerShdw blurRad="38100" dist="38100" dir="2700000" algn="tl">
                    <a:srgbClr val="C0C0C0"/>
                  </a:outerShdw>
                </a:effectLst>
              </a:rPr>
              <a:t>V</a:t>
            </a:r>
            <a:r>
              <a:rPr lang="en-GB" altLang="zh-CN" baseline="-25000" dirty="0">
                <a:solidFill>
                  <a:srgbClr val="FF0000"/>
                </a:solidFill>
                <a:effectLst>
                  <a:outerShdw blurRad="38100" dist="38100" dir="2700000" algn="tl">
                    <a:srgbClr val="C0C0C0"/>
                  </a:outerShdw>
                </a:effectLst>
              </a:rPr>
              <a:t>2</a:t>
            </a:r>
            <a:r>
              <a:rPr lang="en-GB" altLang="zh-CN" dirty="0">
                <a:solidFill>
                  <a:srgbClr val="FF0000"/>
                </a:solidFill>
                <a:effectLst>
                  <a:outerShdw blurRad="38100" dist="38100" dir="2700000" algn="tl">
                    <a:srgbClr val="C0C0C0"/>
                  </a:outerShdw>
                </a:effectLst>
              </a:rPr>
              <a:t>O</a:t>
            </a:r>
            <a:r>
              <a:rPr lang="en-GB" altLang="zh-CN" baseline="-25000" dirty="0">
                <a:solidFill>
                  <a:srgbClr val="FF0000"/>
                </a:solidFill>
                <a:effectLst>
                  <a:outerShdw blurRad="38100" dist="38100" dir="2700000" algn="tl">
                    <a:srgbClr val="C0C0C0"/>
                  </a:outerShdw>
                </a:effectLst>
              </a:rPr>
              <a:t>5</a:t>
            </a:r>
            <a:endParaRPr lang="en-GB" altLang="zh-CN" dirty="0">
              <a:effectLst>
                <a:outerShdw blurRad="38100" dist="38100" dir="2700000" algn="tl">
                  <a:srgbClr val="C0C0C0"/>
                </a:outerShdw>
              </a:effectLst>
            </a:endParaRPr>
          </a:p>
          <a:p>
            <a:endParaRPr lang="en-GB" altLang="zh-CN" dirty="0">
              <a:effectLst>
                <a:outerShdw blurRad="38100" dist="38100" dir="2700000" algn="tl">
                  <a:srgbClr val="C0C0C0"/>
                </a:outerShdw>
              </a:effectLst>
            </a:endParaRPr>
          </a:p>
          <a:p>
            <a:pPr>
              <a:buFontTx/>
              <a:buChar char="•"/>
            </a:pPr>
            <a:r>
              <a:rPr lang="en-GB" altLang="zh-CN" dirty="0">
                <a:effectLst>
                  <a:outerShdw blurRad="38100" dist="38100" dir="2700000" algn="tl">
                    <a:srgbClr val="C0C0C0"/>
                  </a:outerShdw>
                </a:effectLst>
              </a:rPr>
              <a:t> Temperature</a:t>
            </a:r>
            <a:endParaRPr lang="en-GB" altLang="zh-CN" dirty="0">
              <a:solidFill>
                <a:srgbClr val="FF0000"/>
              </a:solidFill>
              <a:effectLst>
                <a:outerShdw blurRad="38100" dist="38100" dir="2700000" algn="tl">
                  <a:srgbClr val="C0C0C0"/>
                </a:outerShdw>
              </a:effectLst>
            </a:endParaRPr>
          </a:p>
          <a:p>
            <a:pPr>
              <a:buFontTx/>
              <a:buChar char="•"/>
            </a:pPr>
            <a:endParaRPr lang="en-GB" altLang="zh-CN" dirty="0">
              <a:effectLst>
                <a:outerShdw blurRad="38100" dist="38100" dir="2700000" algn="tl">
                  <a:srgbClr val="C0C0C0"/>
                </a:outerShdw>
              </a:effectLst>
            </a:endParaRPr>
          </a:p>
          <a:p>
            <a:pPr>
              <a:buFontTx/>
              <a:buChar char="•"/>
            </a:pPr>
            <a:r>
              <a:rPr lang="en-GB" altLang="zh-CN" dirty="0">
                <a:effectLst>
                  <a:outerShdw blurRad="38100" dist="38100" dir="2700000" algn="tl">
                    <a:srgbClr val="C0C0C0"/>
                  </a:outerShdw>
                </a:effectLst>
              </a:rPr>
              <a:t> Pressure</a:t>
            </a:r>
            <a:endParaRPr lang="en-GB" altLang="zh-CN" dirty="0">
              <a:effectLst>
                <a:outerShdw blurRad="38100" dist="38100" dir="2700000" algn="tl">
                  <a:srgbClr val="C0C0C0"/>
                </a:outerShdw>
              </a:effectLst>
            </a:endParaRPr>
          </a:p>
          <a:p>
            <a:pPr>
              <a:buFontTx/>
              <a:buChar char="•"/>
            </a:pPr>
            <a:endParaRPr lang="en-GB" altLang="zh-CN" dirty="0"/>
          </a:p>
          <a:p>
            <a:pPr>
              <a:buFontTx/>
              <a:buChar char="•"/>
            </a:pPr>
            <a:endParaRPr lang="en-GB" altLang="zh-CN" dirty="0"/>
          </a:p>
        </p:txBody>
      </p:sp>
      <p:sp>
        <p:nvSpPr>
          <p:cNvPr id="10" name="Rectangle 2"/>
          <p:cNvSpPr>
            <a:spLocks noGrp="1" noChangeArrowheads="1"/>
          </p:cNvSpPr>
          <p:nvPr>
            <p:ph type="title"/>
          </p:nvPr>
        </p:nvSpPr>
        <p:spPr>
          <a:xfrm>
            <a:off x="685800" y="373484"/>
            <a:ext cx="7772400" cy="1143000"/>
          </a:xfrm>
          <a:ln>
            <a:miter lim="800000"/>
          </a:ln>
        </p:spPr>
        <p:txBody>
          <a:bodyPr/>
          <a:lstStyle/>
          <a:p>
            <a:pPr>
              <a:defRPr/>
            </a:pPr>
            <a:r>
              <a:rPr lang="en-US" altLang="zh-CN" dirty="0">
                <a:solidFill>
                  <a:prstClr val="white"/>
                </a:solidFill>
              </a:rPr>
              <a:t>Contact process</a:t>
            </a:r>
            <a:endParaRPr lang="en-GB" dirty="0">
              <a:latin typeface="Comic Sans MS" panose="030F0702030302020204" pitchFamily="66" charset="0"/>
            </a:endParaRPr>
          </a:p>
        </p:txBody>
      </p:sp>
      <p:grpSp>
        <p:nvGrpSpPr>
          <p:cNvPr id="9" name="组合 8"/>
          <p:cNvGrpSpPr/>
          <p:nvPr/>
        </p:nvGrpSpPr>
        <p:grpSpPr>
          <a:xfrm>
            <a:off x="4622800" y="2667000"/>
            <a:ext cx="533400" cy="76200"/>
            <a:chOff x="4800600" y="2667000"/>
            <a:chExt cx="533400" cy="76200"/>
          </a:xfrm>
        </p:grpSpPr>
        <p:sp>
          <p:nvSpPr>
            <p:cNvPr id="11" name="Line 5"/>
            <p:cNvSpPr>
              <a:spLocks noChangeShapeType="1"/>
            </p:cNvSpPr>
            <p:nvPr/>
          </p:nvSpPr>
          <p:spPr bwMode="auto">
            <a:xfrm>
              <a:off x="4800600" y="2667000"/>
              <a:ext cx="533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6"/>
            <p:cNvSpPr>
              <a:spLocks noChangeShapeType="1"/>
            </p:cNvSpPr>
            <p:nvPr/>
          </p:nvSpPr>
          <p:spPr bwMode="auto">
            <a:xfrm>
              <a:off x="4800600" y="2743200"/>
              <a:ext cx="533400" cy="0"/>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3"/>
          <p:cNvSpPr txBox="1">
            <a:spLocks noChangeArrowheads="1"/>
          </p:cNvSpPr>
          <p:nvPr/>
        </p:nvSpPr>
        <p:spPr bwMode="auto">
          <a:xfrm>
            <a:off x="914400" y="1604963"/>
            <a:ext cx="690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Step 2: </a:t>
            </a:r>
            <a:r>
              <a:rPr lang="en-GB" altLang="zh-CN"/>
              <a:t>Formation of SO</a:t>
            </a:r>
            <a:r>
              <a:rPr lang="en-GB" altLang="zh-CN" baseline="-25000"/>
              <a:t>3</a:t>
            </a:r>
            <a:r>
              <a:rPr lang="en-GB" altLang="zh-CN"/>
              <a:t> </a:t>
            </a:r>
            <a:r>
              <a:rPr lang="en-GB" altLang="zh-CN" i="1"/>
              <a:t>the Contact Process</a:t>
            </a:r>
            <a:endParaRPr lang="en-GB" altLang="zh-CN"/>
          </a:p>
        </p:txBody>
      </p:sp>
      <p:sp>
        <p:nvSpPr>
          <p:cNvPr id="18436" name="Text Box 4"/>
          <p:cNvSpPr txBox="1">
            <a:spLocks noChangeArrowheads="1"/>
          </p:cNvSpPr>
          <p:nvPr/>
        </p:nvSpPr>
        <p:spPr bwMode="auto">
          <a:xfrm>
            <a:off x="762000" y="2438400"/>
            <a:ext cx="7620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dirty="0"/>
              <a:t>                  2 SO</a:t>
            </a:r>
            <a:r>
              <a:rPr lang="en-GB" altLang="zh-CN" baseline="-25000" dirty="0"/>
              <a:t>2     </a:t>
            </a:r>
            <a:r>
              <a:rPr lang="en-GB" altLang="zh-CN" dirty="0"/>
              <a:t>+   O</a:t>
            </a:r>
            <a:r>
              <a:rPr lang="en-GB" altLang="zh-CN" baseline="-25000" dirty="0"/>
              <a:t>2</a:t>
            </a:r>
            <a:r>
              <a:rPr lang="en-GB" altLang="zh-CN" dirty="0"/>
              <a:t>           2 SO</a:t>
            </a:r>
            <a:r>
              <a:rPr lang="en-GB" altLang="zh-CN" baseline="-25000" dirty="0"/>
              <a:t>3   </a:t>
            </a:r>
            <a:r>
              <a:rPr lang="en-GB" altLang="zh-CN" i="1" dirty="0">
                <a:solidFill>
                  <a:srgbClr val="FF0000"/>
                </a:solidFill>
              </a:rPr>
              <a:t>exothermic</a:t>
            </a:r>
            <a:endParaRPr lang="en-GB" altLang="zh-CN" baseline="-25000" dirty="0"/>
          </a:p>
          <a:p>
            <a:endParaRPr lang="en-GB" altLang="zh-CN" baseline="-25000" dirty="0"/>
          </a:p>
          <a:p>
            <a:endParaRPr lang="en-GB" altLang="zh-CN" dirty="0"/>
          </a:p>
        </p:txBody>
      </p:sp>
      <p:grpSp>
        <p:nvGrpSpPr>
          <p:cNvPr id="2" name="组合 1"/>
          <p:cNvGrpSpPr/>
          <p:nvPr/>
        </p:nvGrpSpPr>
        <p:grpSpPr>
          <a:xfrm>
            <a:off x="4622800" y="2667000"/>
            <a:ext cx="533400" cy="76200"/>
            <a:chOff x="4800600" y="2667000"/>
            <a:chExt cx="533400" cy="76200"/>
          </a:xfrm>
        </p:grpSpPr>
        <p:sp>
          <p:nvSpPr>
            <p:cNvPr id="18437" name="Line 5"/>
            <p:cNvSpPr>
              <a:spLocks noChangeShapeType="1"/>
            </p:cNvSpPr>
            <p:nvPr/>
          </p:nvSpPr>
          <p:spPr bwMode="auto">
            <a:xfrm>
              <a:off x="4800600" y="2667000"/>
              <a:ext cx="533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38" name="Line 6"/>
            <p:cNvSpPr>
              <a:spLocks noChangeShapeType="1"/>
            </p:cNvSpPr>
            <p:nvPr/>
          </p:nvSpPr>
          <p:spPr bwMode="auto">
            <a:xfrm>
              <a:off x="4800600" y="2743200"/>
              <a:ext cx="533400" cy="0"/>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8439" name="Text Box 7"/>
          <p:cNvSpPr txBox="1">
            <a:spLocks noChangeArrowheads="1"/>
          </p:cNvSpPr>
          <p:nvPr/>
        </p:nvSpPr>
        <p:spPr bwMode="auto">
          <a:xfrm>
            <a:off x="1050925" y="3322638"/>
            <a:ext cx="1425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Factors:</a:t>
            </a:r>
            <a:endParaRPr lang="en-GB" altLang="zh-CN" b="1"/>
          </a:p>
        </p:txBody>
      </p:sp>
      <p:sp>
        <p:nvSpPr>
          <p:cNvPr id="15368" name="Text Box 8"/>
          <p:cNvSpPr txBox="1">
            <a:spLocks noChangeArrowheads="1"/>
          </p:cNvSpPr>
          <p:nvPr/>
        </p:nvSpPr>
        <p:spPr bwMode="auto">
          <a:xfrm>
            <a:off x="3505200" y="3733800"/>
            <a:ext cx="3505200" cy="26479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buFontTx/>
              <a:buChar char="•"/>
            </a:pPr>
            <a:r>
              <a:rPr lang="en-GB" altLang="zh-CN"/>
              <a:t> </a:t>
            </a:r>
            <a:r>
              <a:rPr lang="en-GB" altLang="zh-CN">
                <a:effectLst>
                  <a:outerShdw blurRad="38100" dist="38100" dir="2700000" algn="tl">
                    <a:srgbClr val="C0C0C0"/>
                  </a:outerShdw>
                </a:effectLst>
              </a:rPr>
              <a:t>Catalyst  </a:t>
            </a:r>
            <a:r>
              <a:rPr lang="en-GB" altLang="zh-CN">
                <a:solidFill>
                  <a:srgbClr val="FF0000"/>
                </a:solidFill>
                <a:effectLst>
                  <a:outerShdw blurRad="38100" dist="38100" dir="2700000" algn="tl">
                    <a:srgbClr val="C0C0C0"/>
                  </a:outerShdw>
                </a:effectLst>
              </a:rPr>
              <a:t>V</a:t>
            </a:r>
            <a:r>
              <a:rPr lang="en-GB" altLang="zh-CN" baseline="-25000">
                <a:solidFill>
                  <a:srgbClr val="FF0000"/>
                </a:solidFill>
                <a:effectLst>
                  <a:outerShdw blurRad="38100" dist="38100" dir="2700000" algn="tl">
                    <a:srgbClr val="C0C0C0"/>
                  </a:outerShdw>
                </a:effectLst>
              </a:rPr>
              <a:t>2</a:t>
            </a:r>
            <a:r>
              <a:rPr lang="en-GB" altLang="zh-CN">
                <a:solidFill>
                  <a:srgbClr val="FF0000"/>
                </a:solidFill>
                <a:effectLst>
                  <a:outerShdw blurRad="38100" dist="38100" dir="2700000" algn="tl">
                    <a:srgbClr val="C0C0C0"/>
                  </a:outerShdw>
                </a:effectLst>
              </a:rPr>
              <a:t>O</a:t>
            </a:r>
            <a:r>
              <a:rPr lang="en-GB" altLang="zh-CN" baseline="-25000">
                <a:solidFill>
                  <a:srgbClr val="FF0000"/>
                </a:solidFill>
                <a:effectLst>
                  <a:outerShdw blurRad="38100" dist="38100" dir="2700000" algn="tl">
                    <a:srgbClr val="C0C0C0"/>
                  </a:outerShdw>
                </a:effectLst>
              </a:rPr>
              <a:t>5</a:t>
            </a:r>
            <a:endParaRPr lang="en-GB" altLang="zh-CN">
              <a:effectLst>
                <a:outerShdw blurRad="38100" dist="38100" dir="2700000" algn="tl">
                  <a:srgbClr val="C0C0C0"/>
                </a:outerShdw>
              </a:effectLst>
            </a:endParaRPr>
          </a:p>
          <a:p>
            <a:endParaRPr lang="en-GB" altLang="zh-CN">
              <a:effectLst>
                <a:outerShdw blurRad="38100" dist="38100" dir="2700000" algn="tl">
                  <a:srgbClr val="C0C0C0"/>
                </a:outerShdw>
              </a:effectLst>
            </a:endParaRPr>
          </a:p>
          <a:p>
            <a:pPr>
              <a:buFontTx/>
              <a:buChar char="•"/>
            </a:pPr>
            <a:r>
              <a:rPr lang="en-GB" altLang="zh-CN">
                <a:effectLst>
                  <a:outerShdw blurRad="38100" dist="38100" dir="2700000" algn="tl">
                    <a:srgbClr val="C0C0C0"/>
                  </a:outerShdw>
                </a:effectLst>
              </a:rPr>
              <a:t> Temperature </a:t>
            </a:r>
            <a:r>
              <a:rPr lang="en-GB" altLang="zh-CN">
                <a:solidFill>
                  <a:srgbClr val="FF0000"/>
                </a:solidFill>
                <a:effectLst>
                  <a:outerShdw blurRad="38100" dist="38100" dir="2700000" algn="tl">
                    <a:srgbClr val="C0C0C0"/>
                  </a:outerShdw>
                </a:effectLst>
              </a:rPr>
              <a:t>450</a:t>
            </a:r>
            <a:r>
              <a:rPr lang="en-GB" altLang="zh-CN" baseline="30000">
                <a:solidFill>
                  <a:srgbClr val="FF0000"/>
                </a:solidFill>
                <a:effectLst>
                  <a:outerShdw blurRad="38100" dist="38100" dir="2700000" algn="tl">
                    <a:srgbClr val="C0C0C0"/>
                  </a:outerShdw>
                </a:effectLst>
              </a:rPr>
              <a:t>o</a:t>
            </a:r>
            <a:r>
              <a:rPr lang="en-GB" altLang="zh-CN">
                <a:solidFill>
                  <a:srgbClr val="FF0000"/>
                </a:solidFill>
                <a:effectLst>
                  <a:outerShdw blurRad="38100" dist="38100" dir="2700000" algn="tl">
                    <a:srgbClr val="C0C0C0"/>
                  </a:outerShdw>
                </a:effectLst>
              </a:rPr>
              <a:t>C</a:t>
            </a:r>
            <a:endParaRPr lang="en-GB" altLang="zh-CN">
              <a:solidFill>
                <a:srgbClr val="FF0000"/>
              </a:solidFill>
              <a:effectLst>
                <a:outerShdw blurRad="38100" dist="38100" dir="2700000" algn="tl">
                  <a:srgbClr val="C0C0C0"/>
                </a:outerShdw>
              </a:effectLst>
            </a:endParaRPr>
          </a:p>
          <a:p>
            <a:pPr>
              <a:buFontTx/>
              <a:buChar char="•"/>
            </a:pPr>
            <a:endParaRPr lang="en-GB" altLang="zh-CN">
              <a:effectLst>
                <a:outerShdw blurRad="38100" dist="38100" dir="2700000" algn="tl">
                  <a:srgbClr val="C0C0C0"/>
                </a:outerShdw>
              </a:effectLst>
            </a:endParaRPr>
          </a:p>
          <a:p>
            <a:pPr>
              <a:buFontTx/>
              <a:buChar char="•"/>
            </a:pPr>
            <a:r>
              <a:rPr lang="en-GB" altLang="zh-CN">
                <a:effectLst>
                  <a:outerShdw blurRad="38100" dist="38100" dir="2700000" algn="tl">
                    <a:srgbClr val="C0C0C0"/>
                  </a:outerShdw>
                </a:effectLst>
              </a:rPr>
              <a:t> Pressure</a:t>
            </a:r>
            <a:endParaRPr lang="en-GB" altLang="zh-CN">
              <a:effectLst>
                <a:outerShdw blurRad="38100" dist="38100" dir="2700000" algn="tl">
                  <a:srgbClr val="C0C0C0"/>
                </a:outerShdw>
              </a:effectLst>
            </a:endParaRPr>
          </a:p>
          <a:p>
            <a:pPr>
              <a:buFontTx/>
              <a:buChar char="•"/>
            </a:pPr>
            <a:endParaRPr lang="en-GB" altLang="zh-CN"/>
          </a:p>
          <a:p>
            <a:pPr>
              <a:buFontTx/>
              <a:buChar char="•"/>
            </a:pPr>
            <a:endParaRPr lang="en-GB" altLang="zh-CN"/>
          </a:p>
        </p:txBody>
      </p:sp>
      <p:sp>
        <p:nvSpPr>
          <p:cNvPr id="10" name="Rectangle 2"/>
          <p:cNvSpPr>
            <a:spLocks noGrp="1" noChangeArrowheads="1"/>
          </p:cNvSpPr>
          <p:nvPr>
            <p:ph type="title"/>
          </p:nvPr>
        </p:nvSpPr>
        <p:spPr>
          <a:xfrm>
            <a:off x="685800" y="373484"/>
            <a:ext cx="7772400" cy="1143000"/>
          </a:xfrm>
          <a:ln>
            <a:miter lim="800000"/>
          </a:ln>
        </p:spPr>
        <p:txBody>
          <a:bodyPr/>
          <a:lstStyle/>
          <a:p>
            <a:pPr>
              <a:defRPr/>
            </a:pPr>
            <a:r>
              <a:rPr lang="en-US" altLang="zh-CN" dirty="0">
                <a:solidFill>
                  <a:prstClr val="white"/>
                </a:solidFill>
              </a:rPr>
              <a:t>Contact process</a:t>
            </a:r>
            <a:endParaRPr lang="en-GB" dirty="0">
              <a:latin typeface="Comic Sans MS" panose="030F0702030302020204" pitchFamily="66"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ext Box 3"/>
          <p:cNvSpPr txBox="1">
            <a:spLocks noChangeArrowheads="1"/>
          </p:cNvSpPr>
          <p:nvPr/>
        </p:nvSpPr>
        <p:spPr bwMode="auto">
          <a:xfrm>
            <a:off x="914400" y="1604963"/>
            <a:ext cx="690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Step 2: </a:t>
            </a:r>
            <a:r>
              <a:rPr lang="en-GB" altLang="zh-CN"/>
              <a:t>Formation of SO</a:t>
            </a:r>
            <a:r>
              <a:rPr lang="en-GB" altLang="zh-CN" baseline="-25000"/>
              <a:t>3</a:t>
            </a:r>
            <a:r>
              <a:rPr lang="en-GB" altLang="zh-CN"/>
              <a:t> </a:t>
            </a:r>
            <a:r>
              <a:rPr lang="en-GB" altLang="zh-CN" i="1"/>
              <a:t>the Contact Process</a:t>
            </a:r>
            <a:endParaRPr lang="en-GB" altLang="zh-CN"/>
          </a:p>
        </p:txBody>
      </p:sp>
      <p:sp>
        <p:nvSpPr>
          <p:cNvPr id="19460" name="Text Box 4"/>
          <p:cNvSpPr txBox="1">
            <a:spLocks noChangeArrowheads="1"/>
          </p:cNvSpPr>
          <p:nvPr/>
        </p:nvSpPr>
        <p:spPr bwMode="auto">
          <a:xfrm>
            <a:off x="762000" y="2438400"/>
            <a:ext cx="7620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dirty="0"/>
              <a:t>                  2 SO</a:t>
            </a:r>
            <a:r>
              <a:rPr lang="en-GB" altLang="zh-CN" baseline="-25000" dirty="0"/>
              <a:t>2     </a:t>
            </a:r>
            <a:r>
              <a:rPr lang="en-GB" altLang="zh-CN" dirty="0"/>
              <a:t>+   O</a:t>
            </a:r>
            <a:r>
              <a:rPr lang="en-GB" altLang="zh-CN" baseline="-25000" dirty="0"/>
              <a:t>2</a:t>
            </a:r>
            <a:r>
              <a:rPr lang="en-GB" altLang="zh-CN" dirty="0"/>
              <a:t>           2 SO</a:t>
            </a:r>
            <a:r>
              <a:rPr lang="en-GB" altLang="zh-CN" baseline="-25000" dirty="0"/>
              <a:t>3   </a:t>
            </a:r>
            <a:r>
              <a:rPr lang="en-GB" altLang="zh-CN" i="1" dirty="0">
                <a:solidFill>
                  <a:srgbClr val="FF0000"/>
                </a:solidFill>
              </a:rPr>
              <a:t>exothermic</a:t>
            </a:r>
            <a:endParaRPr lang="en-GB" altLang="zh-CN" baseline="-25000" dirty="0"/>
          </a:p>
          <a:p>
            <a:endParaRPr lang="en-GB" altLang="zh-CN" baseline="-25000" dirty="0"/>
          </a:p>
          <a:p>
            <a:endParaRPr lang="en-GB" altLang="zh-CN" dirty="0"/>
          </a:p>
        </p:txBody>
      </p:sp>
      <p:sp>
        <p:nvSpPr>
          <p:cNvPr id="19463" name="Text Box 7"/>
          <p:cNvSpPr txBox="1">
            <a:spLocks noChangeArrowheads="1"/>
          </p:cNvSpPr>
          <p:nvPr/>
        </p:nvSpPr>
        <p:spPr bwMode="auto">
          <a:xfrm>
            <a:off x="1050925" y="3322638"/>
            <a:ext cx="1425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Factors:</a:t>
            </a:r>
            <a:endParaRPr lang="en-GB" altLang="zh-CN" b="1"/>
          </a:p>
        </p:txBody>
      </p:sp>
      <p:sp>
        <p:nvSpPr>
          <p:cNvPr id="17416" name="Text Box 8"/>
          <p:cNvSpPr txBox="1">
            <a:spLocks noChangeArrowheads="1"/>
          </p:cNvSpPr>
          <p:nvPr/>
        </p:nvSpPr>
        <p:spPr bwMode="auto">
          <a:xfrm>
            <a:off x="3505200" y="3733800"/>
            <a:ext cx="4495800" cy="264795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buFontTx/>
              <a:buChar char="•"/>
            </a:pPr>
            <a:r>
              <a:rPr lang="en-GB" altLang="zh-CN"/>
              <a:t> </a:t>
            </a:r>
            <a:r>
              <a:rPr lang="en-GB" altLang="zh-CN">
                <a:effectLst>
                  <a:outerShdw blurRad="38100" dist="38100" dir="2700000" algn="tl">
                    <a:srgbClr val="C0C0C0"/>
                  </a:outerShdw>
                </a:effectLst>
              </a:rPr>
              <a:t>Catalyst  </a:t>
            </a:r>
            <a:r>
              <a:rPr lang="en-GB" altLang="zh-CN">
                <a:solidFill>
                  <a:srgbClr val="FF0000"/>
                </a:solidFill>
                <a:effectLst>
                  <a:outerShdw blurRad="38100" dist="38100" dir="2700000" algn="tl">
                    <a:srgbClr val="C0C0C0"/>
                  </a:outerShdw>
                </a:effectLst>
              </a:rPr>
              <a:t>V</a:t>
            </a:r>
            <a:r>
              <a:rPr lang="en-GB" altLang="zh-CN" baseline="-25000">
                <a:solidFill>
                  <a:srgbClr val="FF0000"/>
                </a:solidFill>
                <a:effectLst>
                  <a:outerShdw blurRad="38100" dist="38100" dir="2700000" algn="tl">
                    <a:srgbClr val="C0C0C0"/>
                  </a:outerShdw>
                </a:effectLst>
              </a:rPr>
              <a:t>2</a:t>
            </a:r>
            <a:r>
              <a:rPr lang="en-GB" altLang="zh-CN">
                <a:solidFill>
                  <a:srgbClr val="FF0000"/>
                </a:solidFill>
                <a:effectLst>
                  <a:outerShdw blurRad="38100" dist="38100" dir="2700000" algn="tl">
                    <a:srgbClr val="C0C0C0"/>
                  </a:outerShdw>
                </a:effectLst>
              </a:rPr>
              <a:t>O</a:t>
            </a:r>
            <a:r>
              <a:rPr lang="en-GB" altLang="zh-CN" baseline="-25000">
                <a:solidFill>
                  <a:srgbClr val="FF0000"/>
                </a:solidFill>
                <a:effectLst>
                  <a:outerShdw blurRad="38100" dist="38100" dir="2700000" algn="tl">
                    <a:srgbClr val="C0C0C0"/>
                  </a:outerShdw>
                </a:effectLst>
              </a:rPr>
              <a:t>5</a:t>
            </a:r>
            <a:endParaRPr lang="en-GB" altLang="zh-CN">
              <a:effectLst>
                <a:outerShdw blurRad="38100" dist="38100" dir="2700000" algn="tl">
                  <a:srgbClr val="C0C0C0"/>
                </a:outerShdw>
              </a:effectLst>
            </a:endParaRPr>
          </a:p>
          <a:p>
            <a:endParaRPr lang="en-GB" altLang="zh-CN">
              <a:effectLst>
                <a:outerShdw blurRad="38100" dist="38100" dir="2700000" algn="tl">
                  <a:srgbClr val="C0C0C0"/>
                </a:outerShdw>
              </a:effectLst>
            </a:endParaRPr>
          </a:p>
          <a:p>
            <a:pPr>
              <a:buFontTx/>
              <a:buChar char="•"/>
            </a:pPr>
            <a:r>
              <a:rPr lang="en-GB" altLang="zh-CN">
                <a:effectLst>
                  <a:outerShdw blurRad="38100" dist="38100" dir="2700000" algn="tl">
                    <a:srgbClr val="C0C0C0"/>
                  </a:outerShdw>
                </a:effectLst>
              </a:rPr>
              <a:t> Temperature </a:t>
            </a:r>
            <a:r>
              <a:rPr lang="en-GB" altLang="zh-CN">
                <a:solidFill>
                  <a:srgbClr val="FF0000"/>
                </a:solidFill>
                <a:effectLst>
                  <a:outerShdw blurRad="38100" dist="38100" dir="2700000" algn="tl">
                    <a:srgbClr val="C0C0C0"/>
                  </a:outerShdw>
                </a:effectLst>
              </a:rPr>
              <a:t>450</a:t>
            </a:r>
            <a:r>
              <a:rPr lang="en-GB" altLang="zh-CN" baseline="30000">
                <a:solidFill>
                  <a:srgbClr val="FF0000"/>
                </a:solidFill>
                <a:effectLst>
                  <a:outerShdw blurRad="38100" dist="38100" dir="2700000" algn="tl">
                    <a:srgbClr val="C0C0C0"/>
                  </a:outerShdw>
                </a:effectLst>
              </a:rPr>
              <a:t>o</a:t>
            </a:r>
            <a:r>
              <a:rPr lang="en-GB" altLang="zh-CN">
                <a:solidFill>
                  <a:srgbClr val="FF0000"/>
                </a:solidFill>
                <a:effectLst>
                  <a:outerShdw blurRad="38100" dist="38100" dir="2700000" algn="tl">
                    <a:srgbClr val="C0C0C0"/>
                  </a:outerShdw>
                </a:effectLst>
              </a:rPr>
              <a:t>C</a:t>
            </a:r>
            <a:endParaRPr lang="en-GB" altLang="zh-CN">
              <a:solidFill>
                <a:srgbClr val="FF0000"/>
              </a:solidFill>
              <a:effectLst>
                <a:outerShdw blurRad="38100" dist="38100" dir="2700000" algn="tl">
                  <a:srgbClr val="C0C0C0"/>
                </a:outerShdw>
              </a:effectLst>
            </a:endParaRPr>
          </a:p>
          <a:p>
            <a:pPr>
              <a:buFontTx/>
              <a:buChar char="•"/>
            </a:pPr>
            <a:endParaRPr lang="en-GB" altLang="zh-CN">
              <a:effectLst>
                <a:outerShdw blurRad="38100" dist="38100" dir="2700000" algn="tl">
                  <a:srgbClr val="C0C0C0"/>
                </a:outerShdw>
              </a:effectLst>
            </a:endParaRPr>
          </a:p>
          <a:p>
            <a:pPr>
              <a:buFontTx/>
              <a:buChar char="•"/>
            </a:pPr>
            <a:r>
              <a:rPr lang="en-GB" altLang="zh-CN">
                <a:effectLst>
                  <a:outerShdw blurRad="38100" dist="38100" dir="2700000" algn="tl">
                    <a:srgbClr val="C0C0C0"/>
                  </a:outerShdw>
                </a:effectLst>
              </a:rPr>
              <a:t> Pressure </a:t>
            </a:r>
            <a:r>
              <a:rPr lang="en-GB" altLang="zh-CN">
                <a:solidFill>
                  <a:srgbClr val="FF0000"/>
                </a:solidFill>
                <a:effectLst>
                  <a:outerShdw blurRad="38100" dist="38100" dir="2700000" algn="tl">
                    <a:srgbClr val="C0C0C0"/>
                  </a:outerShdw>
                </a:effectLst>
              </a:rPr>
              <a:t>1-2 atmospheres</a:t>
            </a:r>
            <a:endParaRPr lang="en-GB" altLang="zh-CN">
              <a:effectLst>
                <a:outerShdw blurRad="38100" dist="38100" dir="2700000" algn="tl">
                  <a:srgbClr val="C0C0C0"/>
                </a:outerShdw>
              </a:effectLst>
            </a:endParaRPr>
          </a:p>
          <a:p>
            <a:pPr>
              <a:buFontTx/>
              <a:buChar char="•"/>
            </a:pPr>
            <a:endParaRPr lang="en-GB" altLang="zh-CN"/>
          </a:p>
          <a:p>
            <a:pPr>
              <a:buFontTx/>
              <a:buChar char="•"/>
            </a:pPr>
            <a:endParaRPr lang="en-GB" altLang="zh-CN"/>
          </a:p>
        </p:txBody>
      </p:sp>
      <p:sp>
        <p:nvSpPr>
          <p:cNvPr id="17417" name="Text Box 9"/>
          <p:cNvSpPr txBox="1">
            <a:spLocks noChangeArrowheads="1"/>
          </p:cNvSpPr>
          <p:nvPr/>
        </p:nvSpPr>
        <p:spPr bwMode="auto">
          <a:xfrm>
            <a:off x="1981200" y="6096000"/>
            <a:ext cx="601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solidFill>
                  <a:srgbClr val="CC0099"/>
                </a:solidFill>
              </a:rPr>
              <a:t>***These are compromise conditions***</a:t>
            </a:r>
            <a:endParaRPr lang="en-GB" altLang="zh-CN" b="1">
              <a:solidFill>
                <a:srgbClr val="CC0099"/>
              </a:solidFill>
            </a:endParaRPr>
          </a:p>
        </p:txBody>
      </p:sp>
      <p:sp>
        <p:nvSpPr>
          <p:cNvPr id="11" name="Rectangle 2"/>
          <p:cNvSpPr>
            <a:spLocks noGrp="1" noChangeArrowheads="1"/>
          </p:cNvSpPr>
          <p:nvPr>
            <p:ph type="title"/>
          </p:nvPr>
        </p:nvSpPr>
        <p:spPr>
          <a:xfrm>
            <a:off x="685800" y="373484"/>
            <a:ext cx="7772400" cy="1143000"/>
          </a:xfrm>
          <a:ln>
            <a:miter lim="800000"/>
          </a:ln>
        </p:spPr>
        <p:txBody>
          <a:bodyPr/>
          <a:lstStyle/>
          <a:p>
            <a:pPr>
              <a:defRPr/>
            </a:pPr>
            <a:r>
              <a:rPr lang="en-US" altLang="zh-CN" dirty="0">
                <a:solidFill>
                  <a:prstClr val="white"/>
                </a:solidFill>
              </a:rPr>
              <a:t>Contact process</a:t>
            </a:r>
            <a:endParaRPr lang="en-GB" dirty="0">
              <a:latin typeface="Comic Sans MS" panose="030F0702030302020204" pitchFamily="66" charset="0"/>
            </a:endParaRPr>
          </a:p>
        </p:txBody>
      </p:sp>
      <p:grpSp>
        <p:nvGrpSpPr>
          <p:cNvPr id="10" name="组合 9"/>
          <p:cNvGrpSpPr/>
          <p:nvPr/>
        </p:nvGrpSpPr>
        <p:grpSpPr>
          <a:xfrm>
            <a:off x="4622800" y="2667000"/>
            <a:ext cx="533400" cy="76200"/>
            <a:chOff x="4800600" y="2667000"/>
            <a:chExt cx="533400" cy="76200"/>
          </a:xfrm>
        </p:grpSpPr>
        <p:sp>
          <p:nvSpPr>
            <p:cNvPr id="12" name="Line 5"/>
            <p:cNvSpPr>
              <a:spLocks noChangeShapeType="1"/>
            </p:cNvSpPr>
            <p:nvPr/>
          </p:nvSpPr>
          <p:spPr bwMode="auto">
            <a:xfrm>
              <a:off x="4800600" y="2667000"/>
              <a:ext cx="533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6"/>
            <p:cNvSpPr>
              <a:spLocks noChangeShapeType="1"/>
            </p:cNvSpPr>
            <p:nvPr/>
          </p:nvSpPr>
          <p:spPr bwMode="auto">
            <a:xfrm>
              <a:off x="4800600" y="2743200"/>
              <a:ext cx="533400" cy="0"/>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417"/>
                                        </p:tgtEl>
                                        <p:attrNameLst>
                                          <p:attrName>style.visibility</p:attrName>
                                        </p:attrNameLst>
                                      </p:cBhvr>
                                      <p:to>
                                        <p:strVal val="visible"/>
                                      </p:to>
                                    </p:set>
                                    <p:animEffect transition="in" filter="dissolve">
                                      <p:cBhvr>
                                        <p:cTn id="7" dur="500"/>
                                        <p:tgtEl>
                                          <p:spTgt spid="17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7"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Box 3"/>
          <p:cNvSpPr txBox="1">
            <a:spLocks noChangeArrowheads="1"/>
          </p:cNvSpPr>
          <p:nvPr/>
        </p:nvSpPr>
        <p:spPr bwMode="auto">
          <a:xfrm>
            <a:off x="914400" y="1604963"/>
            <a:ext cx="690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Step 2: </a:t>
            </a:r>
            <a:r>
              <a:rPr lang="en-GB" altLang="zh-CN"/>
              <a:t>Formation of SO</a:t>
            </a:r>
            <a:r>
              <a:rPr lang="en-GB" altLang="zh-CN" baseline="-25000"/>
              <a:t>3</a:t>
            </a:r>
            <a:r>
              <a:rPr lang="en-GB" altLang="zh-CN"/>
              <a:t> </a:t>
            </a:r>
            <a:r>
              <a:rPr lang="en-GB" altLang="zh-CN" i="1"/>
              <a:t>the Contact Process</a:t>
            </a:r>
            <a:endParaRPr lang="en-GB" altLang="zh-CN"/>
          </a:p>
        </p:txBody>
      </p:sp>
      <p:sp>
        <p:nvSpPr>
          <p:cNvPr id="20484" name="Text Box 4"/>
          <p:cNvSpPr txBox="1">
            <a:spLocks noChangeArrowheads="1"/>
          </p:cNvSpPr>
          <p:nvPr/>
        </p:nvSpPr>
        <p:spPr bwMode="auto">
          <a:xfrm>
            <a:off x="762000" y="2438400"/>
            <a:ext cx="7620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dirty="0"/>
              <a:t>                  2 SO</a:t>
            </a:r>
            <a:r>
              <a:rPr lang="en-GB" altLang="zh-CN" baseline="-25000" dirty="0"/>
              <a:t>2     </a:t>
            </a:r>
            <a:r>
              <a:rPr lang="en-GB" altLang="zh-CN" dirty="0"/>
              <a:t>+   O</a:t>
            </a:r>
            <a:r>
              <a:rPr lang="en-GB" altLang="zh-CN" baseline="-25000" dirty="0"/>
              <a:t>2</a:t>
            </a:r>
            <a:r>
              <a:rPr lang="en-GB" altLang="zh-CN" dirty="0"/>
              <a:t>           2 SO</a:t>
            </a:r>
            <a:r>
              <a:rPr lang="en-GB" altLang="zh-CN" baseline="-25000" dirty="0"/>
              <a:t>3   </a:t>
            </a:r>
            <a:r>
              <a:rPr lang="en-GB" altLang="zh-CN" i="1" dirty="0">
                <a:solidFill>
                  <a:srgbClr val="FF0000"/>
                </a:solidFill>
              </a:rPr>
              <a:t>exothermic</a:t>
            </a:r>
            <a:endParaRPr lang="en-GB" altLang="zh-CN" baseline="-25000" dirty="0"/>
          </a:p>
          <a:p>
            <a:endParaRPr lang="en-GB" altLang="zh-CN" baseline="-25000" dirty="0"/>
          </a:p>
          <a:p>
            <a:endParaRPr lang="en-GB" altLang="zh-CN" dirty="0"/>
          </a:p>
        </p:txBody>
      </p:sp>
      <p:sp>
        <p:nvSpPr>
          <p:cNvPr id="20487" name="Text Box 7"/>
          <p:cNvSpPr txBox="1">
            <a:spLocks noChangeArrowheads="1"/>
          </p:cNvSpPr>
          <p:nvPr/>
        </p:nvSpPr>
        <p:spPr bwMode="auto">
          <a:xfrm>
            <a:off x="1050925" y="3322638"/>
            <a:ext cx="1425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Factors:</a:t>
            </a:r>
            <a:endParaRPr lang="en-GB" altLang="zh-CN" b="1"/>
          </a:p>
        </p:txBody>
      </p:sp>
      <p:sp>
        <p:nvSpPr>
          <p:cNvPr id="18440" name="Text Box 8"/>
          <p:cNvSpPr txBox="1">
            <a:spLocks noChangeArrowheads="1"/>
          </p:cNvSpPr>
          <p:nvPr/>
        </p:nvSpPr>
        <p:spPr bwMode="auto">
          <a:xfrm>
            <a:off x="3505200" y="3733800"/>
            <a:ext cx="3505200" cy="191770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buFontTx/>
              <a:buChar char="•"/>
            </a:pPr>
            <a:r>
              <a:rPr lang="en-GB" altLang="zh-CN"/>
              <a:t> </a:t>
            </a:r>
            <a:r>
              <a:rPr lang="en-GB" altLang="zh-CN">
                <a:effectLst>
                  <a:outerShdw blurRad="38100" dist="38100" dir="2700000" algn="tl">
                    <a:srgbClr val="C0C0C0"/>
                  </a:outerShdw>
                </a:effectLst>
              </a:rPr>
              <a:t>Catalyst  </a:t>
            </a:r>
            <a:r>
              <a:rPr lang="en-GB" altLang="zh-CN">
                <a:solidFill>
                  <a:srgbClr val="FF0000"/>
                </a:solidFill>
                <a:effectLst>
                  <a:outerShdw blurRad="38100" dist="38100" dir="2700000" algn="tl">
                    <a:srgbClr val="C0C0C0"/>
                  </a:outerShdw>
                </a:effectLst>
              </a:rPr>
              <a:t>V</a:t>
            </a:r>
            <a:r>
              <a:rPr lang="en-GB" altLang="zh-CN" baseline="-25000">
                <a:solidFill>
                  <a:srgbClr val="FF0000"/>
                </a:solidFill>
                <a:effectLst>
                  <a:outerShdw blurRad="38100" dist="38100" dir="2700000" algn="tl">
                    <a:srgbClr val="C0C0C0"/>
                  </a:outerShdw>
                </a:effectLst>
              </a:rPr>
              <a:t>2</a:t>
            </a:r>
            <a:r>
              <a:rPr lang="en-GB" altLang="zh-CN">
                <a:solidFill>
                  <a:srgbClr val="FF0000"/>
                </a:solidFill>
                <a:effectLst>
                  <a:outerShdw blurRad="38100" dist="38100" dir="2700000" algn="tl">
                    <a:srgbClr val="C0C0C0"/>
                  </a:outerShdw>
                </a:effectLst>
              </a:rPr>
              <a:t>O</a:t>
            </a:r>
            <a:r>
              <a:rPr lang="en-GB" altLang="zh-CN" baseline="-25000">
                <a:solidFill>
                  <a:srgbClr val="FF0000"/>
                </a:solidFill>
                <a:effectLst>
                  <a:outerShdw blurRad="38100" dist="38100" dir="2700000" algn="tl">
                    <a:srgbClr val="C0C0C0"/>
                  </a:outerShdw>
                </a:effectLst>
              </a:rPr>
              <a:t>5</a:t>
            </a:r>
            <a:endParaRPr lang="en-GB" altLang="zh-CN">
              <a:effectLst>
                <a:outerShdw blurRad="38100" dist="38100" dir="2700000" algn="tl">
                  <a:srgbClr val="C0C0C0"/>
                </a:outerShdw>
              </a:effectLst>
            </a:endParaRPr>
          </a:p>
          <a:p>
            <a:endParaRPr lang="en-GB" altLang="zh-CN">
              <a:effectLst>
                <a:outerShdw blurRad="38100" dist="38100" dir="2700000" algn="tl">
                  <a:srgbClr val="C0C0C0"/>
                </a:outerShdw>
              </a:effectLst>
            </a:endParaRPr>
          </a:p>
          <a:p>
            <a:r>
              <a:rPr lang="en-GB" altLang="zh-CN">
                <a:effectLst>
                  <a:outerShdw blurRad="38100" dist="38100" dir="2700000" algn="tl">
                    <a:srgbClr val="C0C0C0"/>
                  </a:outerShdw>
                </a:effectLst>
              </a:rPr>
              <a:t> </a:t>
            </a:r>
            <a:endParaRPr lang="en-GB" altLang="zh-CN">
              <a:effectLst>
                <a:outerShdw blurRad="38100" dist="38100" dir="2700000" algn="tl">
                  <a:srgbClr val="C0C0C0"/>
                </a:outerShdw>
              </a:effectLst>
            </a:endParaRPr>
          </a:p>
          <a:p>
            <a:pPr>
              <a:buFontTx/>
              <a:buChar char="•"/>
            </a:pPr>
            <a:endParaRPr lang="en-GB" altLang="zh-CN"/>
          </a:p>
          <a:p>
            <a:pPr>
              <a:buFontTx/>
              <a:buChar char="•"/>
            </a:pPr>
            <a:endParaRPr lang="en-GB" altLang="zh-CN"/>
          </a:p>
        </p:txBody>
      </p:sp>
      <p:sp>
        <p:nvSpPr>
          <p:cNvPr id="20489" name="Text Box 9"/>
          <p:cNvSpPr txBox="1">
            <a:spLocks noChangeArrowheads="1"/>
          </p:cNvSpPr>
          <p:nvPr/>
        </p:nvSpPr>
        <p:spPr bwMode="auto">
          <a:xfrm>
            <a:off x="1981200" y="5948363"/>
            <a:ext cx="601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solidFill>
                  <a:srgbClr val="CC0099"/>
                </a:solidFill>
              </a:rPr>
              <a:t>***These are compromise conditions***</a:t>
            </a:r>
            <a:endParaRPr lang="en-GB" altLang="zh-CN" b="1">
              <a:solidFill>
                <a:srgbClr val="CC0099"/>
              </a:solidFill>
            </a:endParaRPr>
          </a:p>
        </p:txBody>
      </p:sp>
      <p:sp>
        <p:nvSpPr>
          <p:cNvPr id="20490" name="Text Box 10"/>
          <p:cNvSpPr txBox="1">
            <a:spLocks noChangeArrowheads="1"/>
          </p:cNvSpPr>
          <p:nvPr/>
        </p:nvSpPr>
        <p:spPr bwMode="auto">
          <a:xfrm>
            <a:off x="762000" y="4348163"/>
            <a:ext cx="8101013"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buFontTx/>
              <a:buChar char="•"/>
            </a:pPr>
            <a:r>
              <a:rPr lang="en-GB" altLang="zh-CN"/>
              <a:t> The catalyst works best as the temperature increases</a:t>
            </a:r>
            <a:endParaRPr lang="en-GB" altLang="zh-CN"/>
          </a:p>
          <a:p>
            <a:pPr>
              <a:buFontTx/>
              <a:buChar char="•"/>
            </a:pPr>
            <a:r>
              <a:rPr lang="en-GB" altLang="zh-CN"/>
              <a:t> Provides an alternative path with a lower E</a:t>
            </a:r>
            <a:r>
              <a:rPr lang="en-GB" altLang="zh-CN" baseline="-25000"/>
              <a:t>act</a:t>
            </a:r>
            <a:endParaRPr lang="en-GB" altLang="zh-CN" baseline="-25000"/>
          </a:p>
          <a:p>
            <a:pPr>
              <a:buFontTx/>
              <a:buChar char="•"/>
            </a:pPr>
            <a:r>
              <a:rPr lang="en-GB" altLang="zh-CN" baseline="-25000"/>
              <a:t> </a:t>
            </a:r>
            <a:r>
              <a:rPr lang="en-GB" altLang="zh-CN"/>
              <a:t>Speeds up time taken to achieve equilibrium</a:t>
            </a:r>
            <a:endParaRPr lang="en-GB" altLang="zh-CN"/>
          </a:p>
          <a:p>
            <a:pPr>
              <a:buFontTx/>
              <a:buChar char="•"/>
            </a:pPr>
            <a:r>
              <a:rPr lang="en-GB" altLang="zh-CN"/>
              <a:t> Several catalyst beds used to achieve high yield</a:t>
            </a:r>
            <a:endParaRPr lang="en-GB" altLang="zh-CN"/>
          </a:p>
        </p:txBody>
      </p:sp>
      <p:sp>
        <p:nvSpPr>
          <p:cNvPr id="12" name="Rectangle 2"/>
          <p:cNvSpPr>
            <a:spLocks noGrp="1" noChangeArrowheads="1"/>
          </p:cNvSpPr>
          <p:nvPr>
            <p:ph type="title"/>
          </p:nvPr>
        </p:nvSpPr>
        <p:spPr>
          <a:xfrm>
            <a:off x="685800" y="373484"/>
            <a:ext cx="7772400" cy="1143000"/>
          </a:xfrm>
          <a:ln>
            <a:miter lim="800000"/>
          </a:ln>
        </p:spPr>
        <p:txBody>
          <a:bodyPr/>
          <a:lstStyle/>
          <a:p>
            <a:pPr>
              <a:defRPr/>
            </a:pPr>
            <a:r>
              <a:rPr lang="en-US" altLang="zh-CN" dirty="0">
                <a:solidFill>
                  <a:prstClr val="white"/>
                </a:solidFill>
              </a:rPr>
              <a:t>Contact process</a:t>
            </a:r>
            <a:endParaRPr lang="en-GB" dirty="0">
              <a:latin typeface="Comic Sans MS" panose="030F0702030302020204" pitchFamily="66" charset="0"/>
            </a:endParaRPr>
          </a:p>
        </p:txBody>
      </p:sp>
      <p:grpSp>
        <p:nvGrpSpPr>
          <p:cNvPr id="11" name="组合 10"/>
          <p:cNvGrpSpPr/>
          <p:nvPr/>
        </p:nvGrpSpPr>
        <p:grpSpPr>
          <a:xfrm>
            <a:off x="4610100" y="2667000"/>
            <a:ext cx="533400" cy="76200"/>
            <a:chOff x="4800600" y="2667000"/>
            <a:chExt cx="533400" cy="76200"/>
          </a:xfrm>
        </p:grpSpPr>
        <p:sp>
          <p:nvSpPr>
            <p:cNvPr id="13" name="Line 5"/>
            <p:cNvSpPr>
              <a:spLocks noChangeShapeType="1"/>
            </p:cNvSpPr>
            <p:nvPr/>
          </p:nvSpPr>
          <p:spPr bwMode="auto">
            <a:xfrm>
              <a:off x="4800600" y="2667000"/>
              <a:ext cx="533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6"/>
            <p:cNvSpPr>
              <a:spLocks noChangeShapeType="1"/>
            </p:cNvSpPr>
            <p:nvPr/>
          </p:nvSpPr>
          <p:spPr bwMode="auto">
            <a:xfrm>
              <a:off x="4800600" y="2743200"/>
              <a:ext cx="533400" cy="0"/>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ext Box 3"/>
          <p:cNvSpPr txBox="1">
            <a:spLocks noChangeArrowheads="1"/>
          </p:cNvSpPr>
          <p:nvPr/>
        </p:nvSpPr>
        <p:spPr bwMode="auto">
          <a:xfrm>
            <a:off x="914400" y="1604963"/>
            <a:ext cx="690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Step 2: </a:t>
            </a:r>
            <a:r>
              <a:rPr lang="en-GB" altLang="zh-CN"/>
              <a:t>Formation of SO</a:t>
            </a:r>
            <a:r>
              <a:rPr lang="en-GB" altLang="zh-CN" baseline="-25000"/>
              <a:t>3</a:t>
            </a:r>
            <a:r>
              <a:rPr lang="en-GB" altLang="zh-CN"/>
              <a:t> </a:t>
            </a:r>
            <a:r>
              <a:rPr lang="en-GB" altLang="zh-CN" i="1"/>
              <a:t>the Contact Process</a:t>
            </a:r>
            <a:endParaRPr lang="en-GB" altLang="zh-CN"/>
          </a:p>
        </p:txBody>
      </p:sp>
      <p:sp>
        <p:nvSpPr>
          <p:cNvPr id="21508" name="Text Box 4"/>
          <p:cNvSpPr txBox="1">
            <a:spLocks noChangeArrowheads="1"/>
          </p:cNvSpPr>
          <p:nvPr/>
        </p:nvSpPr>
        <p:spPr bwMode="auto">
          <a:xfrm>
            <a:off x="762000" y="2438400"/>
            <a:ext cx="7620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dirty="0"/>
              <a:t>                  2 SO</a:t>
            </a:r>
            <a:r>
              <a:rPr lang="en-GB" altLang="zh-CN" baseline="-25000" dirty="0"/>
              <a:t>2     </a:t>
            </a:r>
            <a:r>
              <a:rPr lang="en-GB" altLang="zh-CN" dirty="0"/>
              <a:t>+   O</a:t>
            </a:r>
            <a:r>
              <a:rPr lang="en-GB" altLang="zh-CN" baseline="-25000" dirty="0"/>
              <a:t>2</a:t>
            </a:r>
            <a:r>
              <a:rPr lang="en-GB" altLang="zh-CN" dirty="0"/>
              <a:t>           2 SO</a:t>
            </a:r>
            <a:r>
              <a:rPr lang="en-GB" altLang="zh-CN" baseline="-25000" dirty="0"/>
              <a:t>3   </a:t>
            </a:r>
            <a:r>
              <a:rPr lang="en-GB" altLang="zh-CN" i="1" dirty="0">
                <a:solidFill>
                  <a:srgbClr val="FF0000"/>
                </a:solidFill>
              </a:rPr>
              <a:t>exothermic</a:t>
            </a:r>
            <a:endParaRPr lang="en-GB" altLang="zh-CN" baseline="-25000" dirty="0"/>
          </a:p>
          <a:p>
            <a:endParaRPr lang="en-GB" altLang="zh-CN" baseline="-25000" dirty="0"/>
          </a:p>
          <a:p>
            <a:endParaRPr lang="en-GB" altLang="zh-CN" dirty="0"/>
          </a:p>
        </p:txBody>
      </p:sp>
      <p:sp>
        <p:nvSpPr>
          <p:cNvPr id="21511" name="Text Box 7"/>
          <p:cNvSpPr txBox="1">
            <a:spLocks noChangeArrowheads="1"/>
          </p:cNvSpPr>
          <p:nvPr/>
        </p:nvSpPr>
        <p:spPr bwMode="auto">
          <a:xfrm>
            <a:off x="1050925" y="3322638"/>
            <a:ext cx="1425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Factors:</a:t>
            </a:r>
            <a:endParaRPr lang="en-GB" altLang="zh-CN" b="1"/>
          </a:p>
        </p:txBody>
      </p:sp>
      <p:sp>
        <p:nvSpPr>
          <p:cNvPr id="19464" name="Text Box 8"/>
          <p:cNvSpPr txBox="1">
            <a:spLocks noChangeArrowheads="1"/>
          </p:cNvSpPr>
          <p:nvPr/>
        </p:nvSpPr>
        <p:spPr bwMode="auto">
          <a:xfrm>
            <a:off x="3505200" y="3733800"/>
            <a:ext cx="3505200" cy="191770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buFontTx/>
              <a:buChar char="•"/>
            </a:pPr>
            <a:r>
              <a:rPr lang="en-GB" altLang="zh-CN"/>
              <a:t> </a:t>
            </a:r>
            <a:r>
              <a:rPr lang="en-GB" altLang="zh-CN">
                <a:effectLst>
                  <a:outerShdw blurRad="38100" dist="38100" dir="2700000" algn="tl">
                    <a:srgbClr val="C0C0C0"/>
                  </a:outerShdw>
                </a:effectLst>
              </a:rPr>
              <a:t>Temperature  </a:t>
            </a:r>
            <a:r>
              <a:rPr lang="en-GB" altLang="zh-CN">
                <a:solidFill>
                  <a:srgbClr val="FF0000"/>
                </a:solidFill>
                <a:effectLst>
                  <a:outerShdw blurRad="38100" dist="38100" dir="2700000" algn="tl">
                    <a:srgbClr val="C0C0C0"/>
                  </a:outerShdw>
                </a:effectLst>
              </a:rPr>
              <a:t>450</a:t>
            </a:r>
            <a:r>
              <a:rPr lang="en-GB" altLang="zh-CN" baseline="30000">
                <a:solidFill>
                  <a:srgbClr val="FF0000"/>
                </a:solidFill>
                <a:effectLst>
                  <a:outerShdw blurRad="38100" dist="38100" dir="2700000" algn="tl">
                    <a:srgbClr val="C0C0C0"/>
                  </a:outerShdw>
                </a:effectLst>
              </a:rPr>
              <a:t>o</a:t>
            </a:r>
            <a:r>
              <a:rPr lang="en-GB" altLang="zh-CN">
                <a:solidFill>
                  <a:srgbClr val="FF0000"/>
                </a:solidFill>
                <a:effectLst>
                  <a:outerShdw blurRad="38100" dist="38100" dir="2700000" algn="tl">
                    <a:srgbClr val="C0C0C0"/>
                  </a:outerShdw>
                </a:effectLst>
              </a:rPr>
              <a:t>C</a:t>
            </a:r>
            <a:endParaRPr lang="en-GB" altLang="zh-CN">
              <a:effectLst>
                <a:outerShdw blurRad="38100" dist="38100" dir="2700000" algn="tl">
                  <a:srgbClr val="C0C0C0"/>
                </a:outerShdw>
              </a:effectLst>
            </a:endParaRPr>
          </a:p>
          <a:p>
            <a:endParaRPr lang="en-GB" altLang="zh-CN">
              <a:effectLst>
                <a:outerShdw blurRad="38100" dist="38100" dir="2700000" algn="tl">
                  <a:srgbClr val="C0C0C0"/>
                </a:outerShdw>
              </a:effectLst>
            </a:endParaRPr>
          </a:p>
          <a:p>
            <a:r>
              <a:rPr lang="en-GB" altLang="zh-CN">
                <a:effectLst>
                  <a:outerShdw blurRad="38100" dist="38100" dir="2700000" algn="tl">
                    <a:srgbClr val="C0C0C0"/>
                  </a:outerShdw>
                </a:effectLst>
              </a:rPr>
              <a:t> </a:t>
            </a:r>
            <a:endParaRPr lang="en-GB" altLang="zh-CN">
              <a:effectLst>
                <a:outerShdw blurRad="38100" dist="38100" dir="2700000" algn="tl">
                  <a:srgbClr val="C0C0C0"/>
                </a:outerShdw>
              </a:effectLst>
            </a:endParaRPr>
          </a:p>
          <a:p>
            <a:pPr>
              <a:buFontTx/>
              <a:buChar char="•"/>
            </a:pPr>
            <a:endParaRPr lang="en-GB" altLang="zh-CN"/>
          </a:p>
          <a:p>
            <a:pPr>
              <a:buFontTx/>
              <a:buChar char="•"/>
            </a:pPr>
            <a:endParaRPr lang="en-GB" altLang="zh-CN"/>
          </a:p>
        </p:txBody>
      </p:sp>
      <p:grpSp>
        <p:nvGrpSpPr>
          <p:cNvPr id="2" name="Group 11"/>
          <p:cNvGrpSpPr/>
          <p:nvPr/>
        </p:nvGrpSpPr>
        <p:grpSpPr bwMode="auto">
          <a:xfrm>
            <a:off x="685800" y="4424363"/>
            <a:ext cx="8175625" cy="2205037"/>
            <a:chOff x="432" y="2787"/>
            <a:chExt cx="5150" cy="1389"/>
          </a:xfrm>
        </p:grpSpPr>
        <p:sp>
          <p:nvSpPr>
            <p:cNvPr id="21514" name="Text Box 9"/>
            <p:cNvSpPr txBox="1">
              <a:spLocks noChangeArrowheads="1"/>
            </p:cNvSpPr>
            <p:nvPr/>
          </p:nvSpPr>
          <p:spPr bwMode="auto">
            <a:xfrm>
              <a:off x="1104" y="3888"/>
              <a:ext cx="37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solidFill>
                    <a:srgbClr val="CC0099"/>
                  </a:solidFill>
                </a:rPr>
                <a:t>***These are compromise conditions***</a:t>
              </a:r>
              <a:endParaRPr lang="en-GB" altLang="zh-CN" b="1">
                <a:solidFill>
                  <a:srgbClr val="CC0099"/>
                </a:solidFill>
              </a:endParaRPr>
            </a:p>
          </p:txBody>
        </p:sp>
        <p:sp>
          <p:nvSpPr>
            <p:cNvPr id="21515" name="Text Box 10"/>
            <p:cNvSpPr txBox="1">
              <a:spLocks noChangeArrowheads="1"/>
            </p:cNvSpPr>
            <p:nvPr/>
          </p:nvSpPr>
          <p:spPr bwMode="auto">
            <a:xfrm>
              <a:off x="432" y="2787"/>
              <a:ext cx="5150"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buFontTx/>
                <a:buChar char="•"/>
              </a:pPr>
              <a:r>
                <a:rPr lang="en-GB" altLang="zh-CN"/>
                <a:t> The yield of SO</a:t>
              </a:r>
              <a:r>
                <a:rPr lang="en-GB" altLang="zh-CN" baseline="-25000"/>
                <a:t>3</a:t>
              </a:r>
              <a:r>
                <a:rPr lang="en-GB" altLang="zh-CN"/>
                <a:t> increases as T is decreased</a:t>
              </a:r>
              <a:endParaRPr lang="en-GB" altLang="zh-CN"/>
            </a:p>
            <a:p>
              <a:r>
                <a:rPr lang="en-GB" altLang="zh-CN" u="sng"/>
                <a:t>However</a:t>
              </a:r>
              <a:r>
                <a:rPr lang="en-GB" altLang="zh-CN"/>
                <a:t> </a:t>
              </a:r>
              <a:endParaRPr lang="en-GB" altLang="zh-CN"/>
            </a:p>
            <a:p>
              <a:pPr>
                <a:buFontTx/>
                <a:buChar char="•"/>
              </a:pPr>
              <a:r>
                <a:rPr lang="en-GB" altLang="zh-CN"/>
                <a:t>Catalyst does not work if T is too low</a:t>
              </a:r>
              <a:endParaRPr lang="en-GB" altLang="zh-CN" baseline="-25000"/>
            </a:p>
            <a:p>
              <a:pPr>
                <a:buFontTx/>
                <a:buChar char="•"/>
              </a:pPr>
              <a:r>
                <a:rPr lang="en-GB" altLang="zh-CN" baseline="-25000"/>
                <a:t> </a:t>
              </a:r>
              <a:r>
                <a:rPr lang="en-GB" altLang="zh-CN"/>
                <a:t>Rate of attainment of equilibrium is slow if T is too low</a:t>
              </a:r>
              <a:endParaRPr lang="en-GB" altLang="zh-CN"/>
            </a:p>
          </p:txBody>
        </p:sp>
      </p:grpSp>
      <p:sp>
        <p:nvSpPr>
          <p:cNvPr id="13" name="Rectangle 2"/>
          <p:cNvSpPr>
            <a:spLocks noGrp="1" noChangeArrowheads="1"/>
          </p:cNvSpPr>
          <p:nvPr>
            <p:ph type="title"/>
          </p:nvPr>
        </p:nvSpPr>
        <p:spPr>
          <a:xfrm>
            <a:off x="685800" y="373484"/>
            <a:ext cx="7772400" cy="1143000"/>
          </a:xfrm>
          <a:ln>
            <a:miter lim="800000"/>
          </a:ln>
        </p:spPr>
        <p:txBody>
          <a:bodyPr/>
          <a:lstStyle/>
          <a:p>
            <a:pPr>
              <a:defRPr/>
            </a:pPr>
            <a:r>
              <a:rPr lang="en-US" altLang="zh-CN" dirty="0">
                <a:solidFill>
                  <a:prstClr val="white"/>
                </a:solidFill>
              </a:rPr>
              <a:t>Contact process</a:t>
            </a:r>
            <a:endParaRPr lang="en-GB" dirty="0">
              <a:latin typeface="Comic Sans MS" panose="030F0702030302020204" pitchFamily="66" charset="0"/>
            </a:endParaRPr>
          </a:p>
        </p:txBody>
      </p:sp>
      <p:grpSp>
        <p:nvGrpSpPr>
          <p:cNvPr id="12" name="组合 11"/>
          <p:cNvGrpSpPr/>
          <p:nvPr/>
        </p:nvGrpSpPr>
        <p:grpSpPr>
          <a:xfrm>
            <a:off x="4622800" y="2667000"/>
            <a:ext cx="533400" cy="76200"/>
            <a:chOff x="4800600" y="2667000"/>
            <a:chExt cx="533400" cy="76200"/>
          </a:xfrm>
        </p:grpSpPr>
        <p:sp>
          <p:nvSpPr>
            <p:cNvPr id="14" name="Line 5"/>
            <p:cNvSpPr>
              <a:spLocks noChangeShapeType="1"/>
            </p:cNvSpPr>
            <p:nvPr/>
          </p:nvSpPr>
          <p:spPr bwMode="auto">
            <a:xfrm>
              <a:off x="4800600" y="2667000"/>
              <a:ext cx="533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6"/>
            <p:cNvSpPr>
              <a:spLocks noChangeShapeType="1"/>
            </p:cNvSpPr>
            <p:nvPr/>
          </p:nvSpPr>
          <p:spPr bwMode="auto">
            <a:xfrm>
              <a:off x="4800600" y="2743200"/>
              <a:ext cx="533400" cy="0"/>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3"/>
          <p:cNvSpPr txBox="1">
            <a:spLocks noChangeArrowheads="1"/>
          </p:cNvSpPr>
          <p:nvPr/>
        </p:nvSpPr>
        <p:spPr bwMode="auto">
          <a:xfrm>
            <a:off x="914400" y="1604963"/>
            <a:ext cx="690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Step 2: </a:t>
            </a:r>
            <a:r>
              <a:rPr lang="en-GB" altLang="zh-CN"/>
              <a:t>Formation of SO</a:t>
            </a:r>
            <a:r>
              <a:rPr lang="en-GB" altLang="zh-CN" baseline="-25000"/>
              <a:t>3</a:t>
            </a:r>
            <a:r>
              <a:rPr lang="en-GB" altLang="zh-CN"/>
              <a:t> </a:t>
            </a:r>
            <a:r>
              <a:rPr lang="en-GB" altLang="zh-CN" i="1"/>
              <a:t>the Contact Process</a:t>
            </a:r>
            <a:endParaRPr lang="en-GB" altLang="zh-CN"/>
          </a:p>
        </p:txBody>
      </p:sp>
      <p:sp>
        <p:nvSpPr>
          <p:cNvPr id="22532" name="Text Box 4"/>
          <p:cNvSpPr txBox="1">
            <a:spLocks noChangeArrowheads="1"/>
          </p:cNvSpPr>
          <p:nvPr/>
        </p:nvSpPr>
        <p:spPr bwMode="auto">
          <a:xfrm>
            <a:off x="762000" y="2438400"/>
            <a:ext cx="7620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dirty="0"/>
              <a:t>                  2 SO</a:t>
            </a:r>
            <a:r>
              <a:rPr lang="en-GB" altLang="zh-CN" baseline="-25000" dirty="0"/>
              <a:t>2     </a:t>
            </a:r>
            <a:r>
              <a:rPr lang="en-GB" altLang="zh-CN" dirty="0"/>
              <a:t>+   O</a:t>
            </a:r>
            <a:r>
              <a:rPr lang="en-GB" altLang="zh-CN" baseline="-25000" dirty="0"/>
              <a:t>2</a:t>
            </a:r>
            <a:r>
              <a:rPr lang="en-GB" altLang="zh-CN" dirty="0"/>
              <a:t>           2 SO</a:t>
            </a:r>
            <a:r>
              <a:rPr lang="en-GB" altLang="zh-CN" baseline="-25000" dirty="0"/>
              <a:t>3   </a:t>
            </a:r>
            <a:r>
              <a:rPr lang="en-GB" altLang="zh-CN" i="1" dirty="0">
                <a:solidFill>
                  <a:srgbClr val="FF0000"/>
                </a:solidFill>
              </a:rPr>
              <a:t>exothermic</a:t>
            </a:r>
            <a:endParaRPr lang="en-GB" altLang="zh-CN" baseline="-25000" dirty="0"/>
          </a:p>
          <a:p>
            <a:endParaRPr lang="en-GB" altLang="zh-CN" baseline="-25000" dirty="0"/>
          </a:p>
          <a:p>
            <a:endParaRPr lang="en-GB" altLang="zh-CN" dirty="0"/>
          </a:p>
        </p:txBody>
      </p:sp>
      <p:sp>
        <p:nvSpPr>
          <p:cNvPr id="22535" name="Text Box 7"/>
          <p:cNvSpPr txBox="1">
            <a:spLocks noChangeArrowheads="1"/>
          </p:cNvSpPr>
          <p:nvPr/>
        </p:nvSpPr>
        <p:spPr bwMode="auto">
          <a:xfrm>
            <a:off x="1050925" y="3322638"/>
            <a:ext cx="1425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t>Factors:</a:t>
            </a:r>
            <a:endParaRPr lang="en-GB" altLang="zh-CN" b="1"/>
          </a:p>
        </p:txBody>
      </p:sp>
      <p:sp>
        <p:nvSpPr>
          <p:cNvPr id="20488" name="Text Box 8"/>
          <p:cNvSpPr txBox="1">
            <a:spLocks noChangeArrowheads="1"/>
          </p:cNvSpPr>
          <p:nvPr/>
        </p:nvSpPr>
        <p:spPr bwMode="auto">
          <a:xfrm>
            <a:off x="3505200" y="3733800"/>
            <a:ext cx="5181600" cy="1917700"/>
          </a:xfrm>
          <a:prstGeom prst="rect">
            <a:avLst/>
          </a:prstGeom>
          <a:noFill/>
          <a:ln w="9525">
            <a:noFill/>
            <a:miter lim="800000"/>
          </a:ln>
          <a:effectLst/>
        </p:spPr>
        <p:txBody>
          <a:bodyP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buFontTx/>
              <a:buChar char="•"/>
            </a:pPr>
            <a:r>
              <a:rPr lang="en-GB" altLang="zh-CN"/>
              <a:t> </a:t>
            </a:r>
            <a:r>
              <a:rPr lang="en-GB" altLang="zh-CN">
                <a:effectLst>
                  <a:outerShdw blurRad="38100" dist="38100" dir="2700000" algn="tl">
                    <a:srgbClr val="C0C0C0"/>
                  </a:outerShdw>
                </a:effectLst>
              </a:rPr>
              <a:t>Pressure  </a:t>
            </a:r>
            <a:r>
              <a:rPr lang="en-GB" altLang="zh-CN">
                <a:solidFill>
                  <a:srgbClr val="FF0000"/>
                </a:solidFill>
                <a:effectLst>
                  <a:outerShdw blurRad="38100" dist="38100" dir="2700000" algn="tl">
                    <a:srgbClr val="C0C0C0"/>
                  </a:outerShdw>
                </a:effectLst>
              </a:rPr>
              <a:t>1-2 atmospheres</a:t>
            </a:r>
            <a:endParaRPr lang="en-GB" altLang="zh-CN">
              <a:effectLst>
                <a:outerShdw blurRad="38100" dist="38100" dir="2700000" algn="tl">
                  <a:srgbClr val="C0C0C0"/>
                </a:outerShdw>
              </a:effectLst>
            </a:endParaRPr>
          </a:p>
          <a:p>
            <a:endParaRPr lang="en-GB" altLang="zh-CN">
              <a:effectLst>
                <a:outerShdw blurRad="38100" dist="38100" dir="2700000" algn="tl">
                  <a:srgbClr val="C0C0C0"/>
                </a:outerShdw>
              </a:effectLst>
            </a:endParaRPr>
          </a:p>
          <a:p>
            <a:r>
              <a:rPr lang="en-GB" altLang="zh-CN">
                <a:effectLst>
                  <a:outerShdw blurRad="38100" dist="38100" dir="2700000" algn="tl">
                    <a:srgbClr val="C0C0C0"/>
                  </a:outerShdw>
                </a:effectLst>
              </a:rPr>
              <a:t> </a:t>
            </a:r>
            <a:endParaRPr lang="en-GB" altLang="zh-CN">
              <a:effectLst>
                <a:outerShdw blurRad="38100" dist="38100" dir="2700000" algn="tl">
                  <a:srgbClr val="C0C0C0"/>
                </a:outerShdw>
              </a:effectLst>
            </a:endParaRPr>
          </a:p>
          <a:p>
            <a:pPr>
              <a:buFontTx/>
              <a:buChar char="•"/>
            </a:pPr>
            <a:endParaRPr lang="en-GB" altLang="zh-CN"/>
          </a:p>
          <a:p>
            <a:pPr>
              <a:buFontTx/>
              <a:buChar char="•"/>
            </a:pPr>
            <a:endParaRPr lang="en-GB" altLang="zh-CN"/>
          </a:p>
        </p:txBody>
      </p:sp>
      <p:sp>
        <p:nvSpPr>
          <p:cNvPr id="22537" name="Text Box 9"/>
          <p:cNvSpPr txBox="1">
            <a:spLocks noChangeArrowheads="1"/>
          </p:cNvSpPr>
          <p:nvPr/>
        </p:nvSpPr>
        <p:spPr bwMode="auto">
          <a:xfrm>
            <a:off x="1981200" y="5948363"/>
            <a:ext cx="601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GB" altLang="zh-CN" b="1">
                <a:solidFill>
                  <a:srgbClr val="CC0099"/>
                </a:solidFill>
              </a:rPr>
              <a:t>***These are compromise conditions***</a:t>
            </a:r>
            <a:endParaRPr lang="en-GB" altLang="zh-CN" b="1">
              <a:solidFill>
                <a:srgbClr val="CC0099"/>
              </a:solidFill>
            </a:endParaRPr>
          </a:p>
        </p:txBody>
      </p:sp>
      <p:sp>
        <p:nvSpPr>
          <p:cNvPr id="20490" name="Text Box 10"/>
          <p:cNvSpPr txBox="1">
            <a:spLocks noChangeArrowheads="1"/>
          </p:cNvSpPr>
          <p:nvPr/>
        </p:nvSpPr>
        <p:spPr bwMode="auto">
          <a:xfrm>
            <a:off x="1143000" y="4424363"/>
            <a:ext cx="669285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buFontTx/>
              <a:buChar char="•"/>
            </a:pPr>
            <a:r>
              <a:rPr lang="en-GB" altLang="zh-CN" dirty="0"/>
              <a:t> The yield of SO</a:t>
            </a:r>
            <a:r>
              <a:rPr lang="en-GB" altLang="zh-CN" baseline="-25000" dirty="0"/>
              <a:t>3</a:t>
            </a:r>
            <a:r>
              <a:rPr lang="en-GB" altLang="zh-CN" dirty="0"/>
              <a:t> increases as P is increased</a:t>
            </a:r>
            <a:endParaRPr lang="en-GB" altLang="zh-CN" dirty="0"/>
          </a:p>
          <a:p>
            <a:pPr>
              <a:buFontTx/>
              <a:buChar char="•"/>
            </a:pPr>
            <a:r>
              <a:rPr lang="en-GB" altLang="zh-CN" dirty="0"/>
              <a:t> High pressure is costly</a:t>
            </a:r>
            <a:endParaRPr lang="en-GB" altLang="zh-CN" dirty="0"/>
          </a:p>
        </p:txBody>
      </p:sp>
      <p:sp>
        <p:nvSpPr>
          <p:cNvPr id="12" name="Rectangle 2"/>
          <p:cNvSpPr>
            <a:spLocks noGrp="1" noChangeArrowheads="1"/>
          </p:cNvSpPr>
          <p:nvPr>
            <p:ph type="title"/>
          </p:nvPr>
        </p:nvSpPr>
        <p:spPr>
          <a:xfrm>
            <a:off x="685800" y="373484"/>
            <a:ext cx="7772400" cy="1143000"/>
          </a:xfrm>
          <a:ln>
            <a:miter lim="800000"/>
          </a:ln>
        </p:spPr>
        <p:txBody>
          <a:bodyPr/>
          <a:lstStyle/>
          <a:p>
            <a:pPr>
              <a:defRPr/>
            </a:pPr>
            <a:r>
              <a:rPr lang="en-US" altLang="zh-CN" dirty="0">
                <a:solidFill>
                  <a:prstClr val="white"/>
                </a:solidFill>
              </a:rPr>
              <a:t>Contact process</a:t>
            </a:r>
            <a:endParaRPr lang="en-GB" dirty="0">
              <a:latin typeface="Comic Sans MS" panose="030F0702030302020204" pitchFamily="66" charset="0"/>
            </a:endParaRPr>
          </a:p>
        </p:txBody>
      </p:sp>
      <p:grpSp>
        <p:nvGrpSpPr>
          <p:cNvPr id="11" name="组合 10"/>
          <p:cNvGrpSpPr/>
          <p:nvPr/>
        </p:nvGrpSpPr>
        <p:grpSpPr>
          <a:xfrm>
            <a:off x="4622800" y="2667000"/>
            <a:ext cx="533400" cy="76200"/>
            <a:chOff x="4800600" y="2667000"/>
            <a:chExt cx="533400" cy="76200"/>
          </a:xfrm>
        </p:grpSpPr>
        <p:sp>
          <p:nvSpPr>
            <p:cNvPr id="13" name="Line 5"/>
            <p:cNvSpPr>
              <a:spLocks noChangeShapeType="1"/>
            </p:cNvSpPr>
            <p:nvPr/>
          </p:nvSpPr>
          <p:spPr bwMode="auto">
            <a:xfrm>
              <a:off x="4800600" y="2667000"/>
              <a:ext cx="533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6"/>
            <p:cNvSpPr>
              <a:spLocks noChangeShapeType="1"/>
            </p:cNvSpPr>
            <p:nvPr/>
          </p:nvSpPr>
          <p:spPr bwMode="auto">
            <a:xfrm>
              <a:off x="4800600" y="2743200"/>
              <a:ext cx="533400" cy="0"/>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0" grpId="0" autoUpdateAnimBg="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PP_MARK_KEY" val="1e577f8a-c05e-4227-b925-98d49b852b3c"/>
  <p:tag name="COMMONDATA" val="eyJoZGlkIjoiZDY0NzJhMjVlNjIxMjNiNmIyMGM0ZjAyZTVmMGU4NWI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Grid.thmx</Template>
  <TotalTime>0</TotalTime>
  <Words>24761</Words>
  <Application>WPS 演示</Application>
  <PresentationFormat>全屏显示(4:3)</PresentationFormat>
  <Paragraphs>1092</Paragraphs>
  <Slides>145</Slides>
  <Notes>27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145</vt:i4>
      </vt:variant>
    </vt:vector>
  </HeadingPairs>
  <TitlesOfParts>
    <vt:vector size="157" baseType="lpstr">
      <vt:lpstr>Arial</vt:lpstr>
      <vt:lpstr>宋体</vt:lpstr>
      <vt:lpstr>Wingdings</vt:lpstr>
      <vt:lpstr>Wingdings 2</vt:lpstr>
      <vt:lpstr>Franklin Gothic Medium</vt:lpstr>
      <vt:lpstr>微软雅黑</vt:lpstr>
      <vt:lpstr>Arial Unicode MS</vt:lpstr>
      <vt:lpstr>Calibri</vt:lpstr>
      <vt:lpstr>Times New Roman</vt:lpstr>
      <vt:lpstr>Arial</vt:lpstr>
      <vt:lpstr>Comic Sans MS</vt:lpstr>
      <vt:lpstr>Grid</vt:lpstr>
      <vt:lpstr>Chapter 9 equilibrium</vt:lpstr>
      <vt:lpstr>PowerPoint 演示文稿</vt:lpstr>
      <vt:lpstr>Reversible physical change</vt:lpstr>
      <vt:lpstr>Reversible physical change</vt:lpstr>
      <vt:lpstr>Reversible physical change</vt:lpstr>
      <vt:lpstr>PowerPoint 演示文稿</vt:lpstr>
      <vt:lpstr>Reversible physical change</vt:lpstr>
      <vt:lpstr>Irreversible &amp; Reversible reaction</vt:lpstr>
      <vt:lpstr>Reversible chemical reaction</vt:lpstr>
      <vt:lpstr>Reversible chemical reaction</vt:lpstr>
      <vt:lpstr>Chemical equilibrium</vt:lpstr>
      <vt:lpstr>Chemical equilibrium</vt:lpstr>
      <vt:lpstr>Chemical equilibrium</vt:lpstr>
      <vt:lpstr>Chemical equilibrium</vt:lpstr>
      <vt:lpstr>Chemical equilibrium</vt:lpstr>
      <vt:lpstr>Chemical equilibrium</vt:lpstr>
      <vt:lpstr>Chemical equilibrium</vt:lpstr>
      <vt:lpstr>Chemical equilibrium</vt:lpstr>
      <vt:lpstr>Chemical equilibrium</vt:lpstr>
      <vt:lpstr>Chemical equilibrium</vt:lpstr>
      <vt:lpstr>Chemical equilibrium</vt:lpstr>
      <vt:lpstr>Chemical equilibrium</vt:lpstr>
      <vt:lpstr>Chemical equilibrium</vt:lpstr>
      <vt:lpstr>Chemical equilibrium</vt:lpstr>
      <vt:lpstr>Chemical equilibrium</vt:lpstr>
      <vt:lpstr>PowerPoint 演示文稿</vt:lpstr>
      <vt:lpstr>PowerPoint 演示文稿</vt:lpstr>
      <vt:lpstr>Equilibrium constant</vt:lpstr>
      <vt:lpstr>Equilibrium constant</vt:lpstr>
      <vt:lpstr>Equilibrium constant</vt:lpstr>
      <vt:lpstr>Equilibrium constant</vt:lpstr>
      <vt:lpstr>Equilibrium constant</vt:lpstr>
      <vt:lpstr>Equilibrium constant</vt:lpstr>
      <vt:lpstr>Equilibrium constant</vt:lpstr>
      <vt:lpstr>Equilibrium constant</vt:lpstr>
      <vt:lpstr>Equilibria involving more than one phase</vt:lpstr>
      <vt:lpstr>Equilibria involving more than one phase</vt:lpstr>
      <vt:lpstr>Equilibria involving more than one phase</vt:lpstr>
      <vt:lpstr>Equilibria involving more than one phase</vt:lpstr>
      <vt:lpstr>Equilibria involving more than one phase</vt:lpstr>
      <vt:lpstr>Magnetude of Equilibrium constant</vt:lpstr>
      <vt:lpstr>PowerPoint 演示文稿</vt:lpstr>
      <vt:lpstr>PowerPoint 演示文稿</vt:lpstr>
      <vt:lpstr>Equilibrium constant calculation</vt:lpstr>
      <vt:lpstr>Equilibrium constant calculation</vt:lpstr>
      <vt:lpstr>Equilibrium constant calculation</vt:lpstr>
      <vt:lpstr>Equilibrium constant calculation</vt:lpstr>
      <vt:lpstr>Equilibrium constant calculation</vt:lpstr>
      <vt:lpstr>PowerPoint 演示文稿</vt:lpstr>
      <vt:lpstr>PowerPoint 演示文稿</vt:lpstr>
      <vt:lpstr>PowerPoint 演示文稿</vt:lpstr>
      <vt:lpstr>PowerPoint 演示文稿</vt:lpstr>
      <vt:lpstr>Disturbing Equilibrium</vt:lpstr>
      <vt:lpstr>PowerPoint 演示文稿</vt:lpstr>
      <vt:lpstr>PowerPoint 演示文稿</vt:lpstr>
      <vt:lpstr>PowerPoint 演示文稿</vt:lpstr>
      <vt:lpstr>Effect of Concentration</vt:lpstr>
      <vt:lpstr>Effect of Concentration</vt:lpstr>
      <vt:lpstr>Effect of pressure</vt:lpstr>
      <vt:lpstr>Effect of pressure</vt:lpstr>
      <vt:lpstr>Effect of pressure</vt:lpstr>
      <vt:lpstr>Effect of pressure</vt:lpstr>
      <vt:lpstr>Effect of pressure</vt:lpstr>
      <vt:lpstr>Effect of pressure</vt:lpstr>
      <vt:lpstr>Effect of temperature</vt:lpstr>
      <vt:lpstr>Effect of temperature</vt:lpstr>
      <vt:lpstr>Effect of temperature</vt:lpstr>
      <vt:lpstr>Effect of temperature</vt:lpstr>
      <vt:lpstr>Kinetics and equilibrium (HL Only)</vt:lpstr>
      <vt:lpstr>Kinetics and equilibrium (HL Only)</vt:lpstr>
      <vt:lpstr>Kinetics and equilibrium (HL ONLY)</vt:lpstr>
      <vt:lpstr>PowerPoint 演示文稿</vt:lpstr>
      <vt:lpstr>PowerPoint 演示文稿</vt:lpstr>
      <vt:lpstr>PowerPoint 演示文稿</vt:lpstr>
      <vt:lpstr>Industrial Proccesses (Not required) (Application of Le Chatelier’s Principle)</vt:lpstr>
      <vt:lpstr>Haber process</vt:lpstr>
      <vt:lpstr>Improving the yield of ammonia in the Haber process</vt:lpstr>
      <vt:lpstr>Improving the yield of ammonia in the Haber process</vt:lpstr>
      <vt:lpstr>Improving the yield of ammonia in the Haber process</vt:lpstr>
      <vt:lpstr>PowerPoint 演示文稿</vt:lpstr>
      <vt:lpstr>Improving the yield of ammonia in the Haber process</vt:lpstr>
      <vt:lpstr>Compromised conditions</vt:lpstr>
      <vt:lpstr>PowerPoint 演示文稿</vt:lpstr>
      <vt:lpstr>Other ways of increasing the yield in the Haber process</vt:lpstr>
      <vt:lpstr>Other ways of increasing the yield in the Haber process</vt:lpstr>
      <vt:lpstr>Contact process</vt:lpstr>
      <vt:lpstr>Contact process</vt:lpstr>
      <vt:lpstr>PowerPoint 演示文稿</vt:lpstr>
      <vt:lpstr>PowerPoint 演示文稿</vt:lpstr>
      <vt:lpstr>Contact process</vt:lpstr>
      <vt:lpstr>Contact process</vt:lpstr>
      <vt:lpstr>Contact process</vt:lpstr>
      <vt:lpstr>Contact process</vt:lpstr>
      <vt:lpstr>Contact process</vt:lpstr>
      <vt:lpstr>Contact process</vt:lpstr>
      <vt:lpstr>Contact process</vt:lpstr>
      <vt:lpstr>Contact process</vt:lpstr>
      <vt:lpstr>Contact process</vt:lpstr>
      <vt:lpstr>Contact process</vt:lpstr>
      <vt:lpstr>Contact process</vt:lpstr>
      <vt:lpstr>Contact process</vt:lpstr>
      <vt:lpstr>Production of methanol</vt:lpstr>
      <vt:lpstr>PowerPoint 演示文稿</vt:lpstr>
      <vt:lpstr>PowerPoint 演示文稿</vt:lpstr>
      <vt:lpstr>The reaction quotient</vt:lpstr>
      <vt:lpstr>The reaction quotient</vt:lpstr>
      <vt:lpstr>The reaction quotient</vt:lpstr>
      <vt:lpstr>The reaction quotient</vt:lpstr>
      <vt:lpstr>The reaction quotient</vt:lpstr>
      <vt:lpstr>The reaction quotient</vt:lpstr>
      <vt:lpstr>calculation of the equilibrium constant</vt:lpstr>
      <vt:lpstr>calculation of the equilibrium constant</vt:lpstr>
      <vt:lpstr>calculation of the equilibrium constant</vt:lpstr>
      <vt:lpstr>calculation of the equilibrium constant</vt:lpstr>
      <vt:lpstr>calculation of the equilibrium constant</vt:lpstr>
      <vt:lpstr>calculation of the equilibrium constant</vt:lpstr>
      <vt:lpstr>calculation of the equilibrium constant</vt:lpstr>
      <vt:lpstr>calculation of the equilibrium constant</vt:lpstr>
      <vt:lpstr>calculation of the equilibrium constant</vt:lpstr>
      <vt:lpstr>Calculating equilibrium concentrations</vt:lpstr>
      <vt:lpstr>Calculating equilibrium concentrations</vt:lpstr>
      <vt:lpstr>Calculating equilibrium concentrations</vt:lpstr>
      <vt:lpstr>Calculating equilibrium concentrations</vt:lpstr>
      <vt:lpstr>Calculating equilibrium concentrations</vt:lpstr>
      <vt:lpstr>Calculating equilibrium concentrations</vt:lpstr>
      <vt:lpstr>Calculating equilibrium concentrations</vt:lpstr>
      <vt:lpstr>Calculating equilibrium concentrations</vt:lpstr>
      <vt:lpstr>Calculating equilibrium concentrations</vt:lpstr>
      <vt:lpstr>Calculating equilibrium concentrations</vt:lpstr>
      <vt:lpstr>PowerPoint 演示文稿</vt:lpstr>
      <vt:lpstr>PowerPoint 演示文稿</vt:lpstr>
      <vt:lpstr>PowerPoint 演示文稿</vt:lpstr>
      <vt:lpstr>PowerPoint 演示文稿</vt:lpstr>
      <vt:lpstr>PowerPoint 演示文稿</vt:lpstr>
      <vt:lpstr>ΔG &amp; ΔGo</vt:lpstr>
      <vt:lpstr>Free energy and equilibrium</vt:lpstr>
      <vt:lpstr>Free energy and equilibrium</vt:lpstr>
      <vt:lpstr>Free energy and equilibrium</vt:lpstr>
      <vt:lpstr>Free energy and equilibrium</vt:lpstr>
      <vt:lpstr>Free energy and equilibrium</vt:lpstr>
      <vt:lpstr>Free energy and equilibrium</vt:lpstr>
      <vt:lpstr>Free energy and equilibrium</vt:lpstr>
      <vt:lpstr>Free energy and equilibrium</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17.1 Liquid-vapour equilibrium</dc:title>
  <dc:creator>LUONA ANJIA</dc:creator>
  <cp:lastModifiedBy>Wilt</cp:lastModifiedBy>
  <cp:revision>243</cp:revision>
  <dcterms:created xsi:type="dcterms:W3CDTF">2012-03-19T12:19:00Z</dcterms:created>
  <dcterms:modified xsi:type="dcterms:W3CDTF">2023-08-28T02:53:41Z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43EBA5613D694E7EBB42660C6599F19C_12</vt:lpwstr>
  </property>
  <property fmtid="{D5CDD505-2E9C-101B-9397-08002B2CF9AE}" pid="3" name="KSOProductBuildVer">
    <vt:lpwstr>2052-11.1.0.14309</vt:lpwstr>
  </property>
</Properties>
</file>